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2"/>
  </p:notesMasterIdLst>
  <p:sldIdLst>
    <p:sldId id="256" r:id="rId2"/>
    <p:sldId id="257" r:id="rId3"/>
    <p:sldId id="290" r:id="rId4"/>
    <p:sldId id="296" r:id="rId5"/>
    <p:sldId id="320" r:id="rId6"/>
    <p:sldId id="297" r:id="rId7"/>
    <p:sldId id="298" r:id="rId8"/>
    <p:sldId id="299" r:id="rId9"/>
    <p:sldId id="321" r:id="rId10"/>
    <p:sldId id="315" r:id="rId11"/>
    <p:sldId id="300" r:id="rId12"/>
    <p:sldId id="314" r:id="rId13"/>
    <p:sldId id="302" r:id="rId14"/>
    <p:sldId id="306" r:id="rId15"/>
    <p:sldId id="307" r:id="rId16"/>
    <p:sldId id="308" r:id="rId17"/>
    <p:sldId id="319" r:id="rId18"/>
    <p:sldId id="309" r:id="rId19"/>
    <p:sldId id="317" r:id="rId20"/>
    <p:sldId id="310" r:id="rId21"/>
    <p:sldId id="311" r:id="rId22"/>
    <p:sldId id="312" r:id="rId23"/>
    <p:sldId id="313" r:id="rId24"/>
    <p:sldId id="291" r:id="rId25"/>
    <p:sldId id="274" r:id="rId26"/>
    <p:sldId id="260" r:id="rId27"/>
    <p:sldId id="270" r:id="rId28"/>
    <p:sldId id="282" r:id="rId29"/>
    <p:sldId id="316" r:id="rId30"/>
    <p:sldId id="271" r:id="rId31"/>
    <p:sldId id="272" r:id="rId32"/>
    <p:sldId id="261" r:id="rId33"/>
    <p:sldId id="284" r:id="rId34"/>
    <p:sldId id="285" r:id="rId35"/>
    <p:sldId id="273" r:id="rId36"/>
    <p:sldId id="287" r:id="rId37"/>
    <p:sldId id="258" r:id="rId38"/>
    <p:sldId id="283" r:id="rId39"/>
    <p:sldId id="262" r:id="rId40"/>
    <p:sldId id="263" r:id="rId41"/>
    <p:sldId id="264" r:id="rId42"/>
    <p:sldId id="265" r:id="rId43"/>
    <p:sldId id="266" r:id="rId44"/>
    <p:sldId id="267" r:id="rId45"/>
    <p:sldId id="268" r:id="rId46"/>
    <p:sldId id="294" r:id="rId47"/>
    <p:sldId id="289" r:id="rId48"/>
    <p:sldId id="292" r:id="rId49"/>
    <p:sldId id="293" r:id="rId50"/>
    <p:sldId id="295" r:id="rId51"/>
    <p:sldId id="276" r:id="rId52"/>
    <p:sldId id="277" r:id="rId53"/>
    <p:sldId id="259" r:id="rId54"/>
    <p:sldId id="280" r:id="rId55"/>
    <p:sldId id="281" r:id="rId56"/>
    <p:sldId id="288" r:id="rId57"/>
    <p:sldId id="269" r:id="rId58"/>
    <p:sldId id="278" r:id="rId59"/>
    <p:sldId id="286" r:id="rId60"/>
    <p:sldId id="279"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C6D68D2-F9D9-4174-94B7-468060E52EBA}">
          <p14:sldIdLst>
            <p14:sldId id="256"/>
            <p14:sldId id="257"/>
            <p14:sldId id="290"/>
            <p14:sldId id="296"/>
            <p14:sldId id="320"/>
            <p14:sldId id="297"/>
            <p14:sldId id="298"/>
            <p14:sldId id="299"/>
            <p14:sldId id="321"/>
            <p14:sldId id="315"/>
            <p14:sldId id="300"/>
            <p14:sldId id="314"/>
            <p14:sldId id="302"/>
            <p14:sldId id="306"/>
            <p14:sldId id="307"/>
            <p14:sldId id="308"/>
            <p14:sldId id="319"/>
            <p14:sldId id="309"/>
            <p14:sldId id="317"/>
            <p14:sldId id="310"/>
            <p14:sldId id="311"/>
            <p14:sldId id="312"/>
            <p14:sldId id="313"/>
            <p14:sldId id="291"/>
            <p14:sldId id="274"/>
          </p14:sldIdLst>
        </p14:section>
        <p14:section name="discussion" id="{DD9DCC3C-704E-4582-B208-943B1B53C97B}">
          <p14:sldIdLst>
            <p14:sldId id="260"/>
            <p14:sldId id="270"/>
            <p14:sldId id="282"/>
            <p14:sldId id="316"/>
            <p14:sldId id="271"/>
            <p14:sldId id="272"/>
            <p14:sldId id="261"/>
            <p14:sldId id="284"/>
            <p14:sldId id="285"/>
            <p14:sldId id="273"/>
            <p14:sldId id="287"/>
          </p14:sldIdLst>
        </p14:section>
        <p14:section name="chatGPT4PCG" id="{2468D61C-E51A-46C1-BE05-7E701124DF18}">
          <p14:sldIdLst>
            <p14:sldId id="258"/>
            <p14:sldId id="283"/>
            <p14:sldId id="262"/>
            <p14:sldId id="263"/>
            <p14:sldId id="264"/>
            <p14:sldId id="265"/>
            <p14:sldId id="266"/>
            <p14:sldId id="267"/>
            <p14:sldId id="268"/>
            <p14:sldId id="294"/>
          </p14:sldIdLst>
        </p14:section>
        <p14:section name="post mortem" id="{EDFF0062-A309-4A1F-A143-5F898237E327}">
          <p14:sldIdLst>
            <p14:sldId id="289"/>
            <p14:sldId id="292"/>
            <p14:sldId id="293"/>
            <p14:sldId id="295"/>
          </p14:sldIdLst>
        </p14:section>
        <p14:section name="experiments" id="{0E897F6B-EFA9-4D74-B503-135D756F716B}">
          <p14:sldIdLst>
            <p14:sldId id="276"/>
            <p14:sldId id="277"/>
            <p14:sldId id="259"/>
            <p14:sldId id="280"/>
            <p14:sldId id="281"/>
            <p14:sldId id="288"/>
            <p14:sldId id="269"/>
            <p14:sldId id="278"/>
            <p14:sldId id="286"/>
            <p14:sldId id="2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BD98"/>
    <a:srgbClr val="FFD166"/>
    <a:srgbClr val="0C3B4C"/>
    <a:srgbClr val="1560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91" autoAdjust="0"/>
    <p:restoredTop sz="81422" autoAdjust="0"/>
  </p:normalViewPr>
  <p:slideViewPr>
    <p:cSldViewPr snapToGrid="0">
      <p:cViewPr varScale="1">
        <p:scale>
          <a:sx n="99" d="100"/>
          <a:sy n="99" d="100"/>
        </p:scale>
        <p:origin x="75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FFD166"/>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FFD166"/>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FFD166"/>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FFD166"/>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45BD98"/>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45BD98"/>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a:solidFill>
          <a:srgbClr val="FFD166"/>
        </a:solidFill>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45BD98"/>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a:solidFill>
          <a:srgbClr val="FFD166"/>
        </a:solidFill>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BBC3733-A083-4923-91A3-3D502834B8E2}" type="doc">
      <dgm:prSet loTypeId="urn:microsoft.com/office/officeart/2005/8/layout/hChevron3" loCatId="process" qsTypeId="urn:microsoft.com/office/officeart/2005/8/quickstyle/simple1" qsCatId="simple" csTypeId="urn:microsoft.com/office/officeart/2005/8/colors/accent1_2" csCatId="accent1" phldr="1"/>
      <dgm:spPr/>
    </dgm:pt>
    <dgm:pt modelId="{BA279463-15D2-4392-A5AD-75F065CB2E9B}">
      <dgm:prSet phldrT="[Text]" custT="1"/>
      <dgm:spPr>
        <a:solidFill>
          <a:srgbClr val="45BD98"/>
        </a:solidFill>
      </dgm:spPr>
      <dgm:t>
        <a:bodyPr/>
        <a:lstStyle/>
        <a:p>
          <a:pPr algn="ctr"/>
          <a:r>
            <a:rPr lang="en-US" sz="2800" dirty="0">
              <a:latin typeface="Bahnschrift SemiBold Condensed" panose="020B0502040204020203" pitchFamily="34" charset="0"/>
            </a:rPr>
            <a:t>Prompt Qualification</a:t>
          </a:r>
        </a:p>
      </dgm:t>
    </dgm:pt>
    <dgm:pt modelId="{8C2D8426-048A-4EC9-8782-FCD034A9F8BB}" type="parTrans" cxnId="{380D73B3-5E71-4823-BF63-646BAD634A2A}">
      <dgm:prSet/>
      <dgm:spPr/>
      <dgm:t>
        <a:bodyPr/>
        <a:lstStyle/>
        <a:p>
          <a:endParaRPr lang="en-US"/>
        </a:p>
      </dgm:t>
    </dgm:pt>
    <dgm:pt modelId="{00E8B215-0155-4475-9F66-576E8C9309E2}" type="sibTrans" cxnId="{380D73B3-5E71-4823-BF63-646BAD634A2A}">
      <dgm:prSet/>
      <dgm:spPr/>
      <dgm:t>
        <a:bodyPr/>
        <a:lstStyle/>
        <a:p>
          <a:endParaRPr lang="en-US"/>
        </a:p>
      </dgm:t>
    </dgm:pt>
    <dgm:pt modelId="{F2AAAFBC-BA7D-4E83-AFA6-47BFB0FDD578}">
      <dgm:prSet phldrT="[Text]" custT="1"/>
      <dgm:spPr>
        <a:solidFill>
          <a:srgbClr val="45BD98"/>
        </a:solidFill>
      </dgm:spPr>
      <dgm:t>
        <a:bodyPr/>
        <a:lstStyle/>
        <a:p>
          <a:r>
            <a:rPr lang="en-US" sz="2800" dirty="0">
              <a:latin typeface="Bahnschrift SemiBold Condensed" panose="020B0502040204020203" pitchFamily="34" charset="0"/>
            </a:rPr>
            <a:t>Level Generation</a:t>
          </a:r>
        </a:p>
      </dgm:t>
    </dgm:pt>
    <dgm:pt modelId="{8EF422AA-F655-40DE-A187-F9CF28DFDBF0}" type="parTrans" cxnId="{67ABF0D6-CF23-413B-98AA-F71930C8929C}">
      <dgm:prSet/>
      <dgm:spPr/>
      <dgm:t>
        <a:bodyPr/>
        <a:lstStyle/>
        <a:p>
          <a:endParaRPr lang="en-US"/>
        </a:p>
      </dgm:t>
    </dgm:pt>
    <dgm:pt modelId="{1508057D-9C53-4495-8F82-9996E17F502A}" type="sibTrans" cxnId="{67ABF0D6-CF23-413B-98AA-F71930C8929C}">
      <dgm:prSet/>
      <dgm:spPr/>
      <dgm:t>
        <a:bodyPr/>
        <a:lstStyle/>
        <a:p>
          <a:endParaRPr lang="en-US"/>
        </a:p>
      </dgm:t>
    </dgm:pt>
    <dgm:pt modelId="{34EA4B3C-BA5D-4B50-9CFE-D58535C95652}">
      <dgm:prSet phldrT="[Text]" custT="1"/>
      <dgm:spPr>
        <a:solidFill>
          <a:srgbClr val="FFD166"/>
        </a:solidFill>
      </dgm:spPr>
      <dgm:t>
        <a:bodyPr/>
        <a:lstStyle/>
        <a:p>
          <a:r>
            <a:rPr lang="en-US" sz="2800" dirty="0">
              <a:latin typeface="Bahnschrift SemiBold Condensed" panose="020B0502040204020203" pitchFamily="34" charset="0"/>
            </a:rPr>
            <a:t>Level Evaluation</a:t>
          </a:r>
        </a:p>
      </dgm:t>
    </dgm:pt>
    <dgm:pt modelId="{8413F025-49C8-4C17-ADD4-24692B47BC73}" type="parTrans" cxnId="{F4370DE1-993B-4ED9-A4F8-F03314D1E8A7}">
      <dgm:prSet/>
      <dgm:spPr/>
      <dgm:t>
        <a:bodyPr/>
        <a:lstStyle/>
        <a:p>
          <a:endParaRPr lang="en-US"/>
        </a:p>
      </dgm:t>
    </dgm:pt>
    <dgm:pt modelId="{9EBB7132-56B3-481B-8CF1-CEC898A1A8CC}" type="sibTrans" cxnId="{F4370DE1-993B-4ED9-A4F8-F03314D1E8A7}">
      <dgm:prSet/>
      <dgm:spPr/>
      <dgm:t>
        <a:bodyPr/>
        <a:lstStyle/>
        <a:p>
          <a:endParaRPr lang="en-US"/>
        </a:p>
      </dgm:t>
    </dgm:pt>
    <dgm:pt modelId="{9A4507CA-FDB2-4C20-A649-BF8ED77771DA}" type="pres">
      <dgm:prSet presAssocID="{9BBC3733-A083-4923-91A3-3D502834B8E2}" presName="Name0" presStyleCnt="0">
        <dgm:presLayoutVars>
          <dgm:dir/>
          <dgm:resizeHandles val="exact"/>
        </dgm:presLayoutVars>
      </dgm:prSet>
      <dgm:spPr/>
    </dgm:pt>
    <dgm:pt modelId="{91583BC9-4ED5-4BAC-92C5-5602AE6DF9A8}" type="pres">
      <dgm:prSet presAssocID="{BA279463-15D2-4392-A5AD-75F065CB2E9B}" presName="parTxOnly" presStyleLbl="node1" presStyleIdx="0" presStyleCnt="3">
        <dgm:presLayoutVars>
          <dgm:bulletEnabled val="1"/>
        </dgm:presLayoutVars>
      </dgm:prSet>
      <dgm:spPr/>
    </dgm:pt>
    <dgm:pt modelId="{93C61FC1-E74F-46A8-BFE1-B2BC09BAE36B}" type="pres">
      <dgm:prSet presAssocID="{00E8B215-0155-4475-9F66-576E8C9309E2}" presName="parSpace" presStyleCnt="0"/>
      <dgm:spPr/>
    </dgm:pt>
    <dgm:pt modelId="{BD34E2CC-6FE3-417C-A701-779A2ECEF96B}" type="pres">
      <dgm:prSet presAssocID="{F2AAAFBC-BA7D-4E83-AFA6-47BFB0FDD578}" presName="parTxOnly" presStyleLbl="node1" presStyleIdx="1" presStyleCnt="3">
        <dgm:presLayoutVars>
          <dgm:bulletEnabled val="1"/>
        </dgm:presLayoutVars>
      </dgm:prSet>
      <dgm:spPr/>
    </dgm:pt>
    <dgm:pt modelId="{2124368C-4A54-4D20-80C6-22F926F28FDC}" type="pres">
      <dgm:prSet presAssocID="{1508057D-9C53-4495-8F82-9996E17F502A}" presName="parSpace" presStyleCnt="0"/>
      <dgm:spPr/>
    </dgm:pt>
    <dgm:pt modelId="{11965907-E06E-4B4D-84ED-519C6B80A1D5}" type="pres">
      <dgm:prSet presAssocID="{34EA4B3C-BA5D-4B50-9CFE-D58535C95652}" presName="parTxOnly" presStyleLbl="node1" presStyleIdx="2" presStyleCnt="3">
        <dgm:presLayoutVars>
          <dgm:bulletEnabled val="1"/>
        </dgm:presLayoutVars>
      </dgm:prSet>
      <dgm:spPr/>
    </dgm:pt>
  </dgm:ptLst>
  <dgm:cxnLst>
    <dgm:cxn modelId="{FBB1504A-0E1A-42BA-9273-6F411335F150}" type="presOf" srcId="{BA279463-15D2-4392-A5AD-75F065CB2E9B}" destId="{91583BC9-4ED5-4BAC-92C5-5602AE6DF9A8}" srcOrd="0" destOrd="0" presId="urn:microsoft.com/office/officeart/2005/8/layout/hChevron3"/>
    <dgm:cxn modelId="{7A267F6C-1422-4E68-8175-D812B41384F3}" type="presOf" srcId="{34EA4B3C-BA5D-4B50-9CFE-D58535C95652}" destId="{11965907-E06E-4B4D-84ED-519C6B80A1D5}" srcOrd="0" destOrd="0" presId="urn:microsoft.com/office/officeart/2005/8/layout/hChevron3"/>
    <dgm:cxn modelId="{3B57AD79-4F78-4A0A-9502-68980DA7C6ED}" type="presOf" srcId="{F2AAAFBC-BA7D-4E83-AFA6-47BFB0FDD578}" destId="{BD34E2CC-6FE3-417C-A701-779A2ECEF96B}" srcOrd="0" destOrd="0" presId="urn:microsoft.com/office/officeart/2005/8/layout/hChevron3"/>
    <dgm:cxn modelId="{380D73B3-5E71-4823-BF63-646BAD634A2A}" srcId="{9BBC3733-A083-4923-91A3-3D502834B8E2}" destId="{BA279463-15D2-4392-A5AD-75F065CB2E9B}" srcOrd="0" destOrd="0" parTransId="{8C2D8426-048A-4EC9-8782-FCD034A9F8BB}" sibTransId="{00E8B215-0155-4475-9F66-576E8C9309E2}"/>
    <dgm:cxn modelId="{67ABF0D6-CF23-413B-98AA-F71930C8929C}" srcId="{9BBC3733-A083-4923-91A3-3D502834B8E2}" destId="{F2AAAFBC-BA7D-4E83-AFA6-47BFB0FDD578}" srcOrd="1" destOrd="0" parTransId="{8EF422AA-F655-40DE-A187-F9CF28DFDBF0}" sibTransId="{1508057D-9C53-4495-8F82-9996E17F502A}"/>
    <dgm:cxn modelId="{F4370DE1-993B-4ED9-A4F8-F03314D1E8A7}" srcId="{9BBC3733-A083-4923-91A3-3D502834B8E2}" destId="{34EA4B3C-BA5D-4B50-9CFE-D58535C95652}" srcOrd="2" destOrd="0" parTransId="{8413F025-49C8-4C17-ADD4-24692B47BC73}" sibTransId="{9EBB7132-56B3-481B-8CF1-CEC898A1A8CC}"/>
    <dgm:cxn modelId="{C4DD5DEB-5D2F-4410-BF19-BF811760F847}" type="presOf" srcId="{9BBC3733-A083-4923-91A3-3D502834B8E2}" destId="{9A4507CA-FDB2-4C20-A649-BF8ED77771DA}" srcOrd="0" destOrd="0" presId="urn:microsoft.com/office/officeart/2005/8/layout/hChevron3"/>
    <dgm:cxn modelId="{A5B134CB-4AC9-4F85-84D2-E7A52CCAD3B0}" type="presParOf" srcId="{9A4507CA-FDB2-4C20-A649-BF8ED77771DA}" destId="{91583BC9-4ED5-4BAC-92C5-5602AE6DF9A8}" srcOrd="0" destOrd="0" presId="urn:microsoft.com/office/officeart/2005/8/layout/hChevron3"/>
    <dgm:cxn modelId="{7FE225BC-FFF5-40C2-9C73-C0D8CAFBE583}" type="presParOf" srcId="{9A4507CA-FDB2-4C20-A649-BF8ED77771DA}" destId="{93C61FC1-E74F-46A8-BFE1-B2BC09BAE36B}" srcOrd="1" destOrd="0" presId="urn:microsoft.com/office/officeart/2005/8/layout/hChevron3"/>
    <dgm:cxn modelId="{DA7A9328-47B9-4326-8ED0-B86D426331EA}" type="presParOf" srcId="{9A4507CA-FDB2-4C20-A649-BF8ED77771DA}" destId="{BD34E2CC-6FE3-417C-A701-779A2ECEF96B}" srcOrd="2" destOrd="0" presId="urn:microsoft.com/office/officeart/2005/8/layout/hChevron3"/>
    <dgm:cxn modelId="{3CF9FF1A-CC25-4830-A0DB-4AD53EF61791}" type="presParOf" srcId="{9A4507CA-FDB2-4C20-A649-BF8ED77771DA}" destId="{2124368C-4A54-4D20-80C6-22F926F28FDC}" srcOrd="3" destOrd="0" presId="urn:microsoft.com/office/officeart/2005/8/layout/hChevron3"/>
    <dgm:cxn modelId="{2A33682F-330D-40AB-9143-073902C9CA04}" type="presParOf" srcId="{9A4507CA-FDB2-4C20-A649-BF8ED77771DA}" destId="{11965907-E06E-4B4D-84ED-519C6B80A1D5}" srcOrd="4"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83BC9-4ED5-4BAC-92C5-5602AE6DF9A8}">
      <dsp:nvSpPr>
        <dsp:cNvPr id="0" name=""/>
        <dsp:cNvSpPr/>
      </dsp:nvSpPr>
      <dsp:spPr>
        <a:xfrm>
          <a:off x="4621" y="0"/>
          <a:ext cx="4040906" cy="545193"/>
        </a:xfrm>
        <a:prstGeom prst="homePlate">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dsp:txBody>
      <dsp:txXfrm>
        <a:off x="4621" y="0"/>
        <a:ext cx="3904608" cy="545193"/>
      </dsp:txXfrm>
    </dsp:sp>
    <dsp:sp modelId="{BD34E2CC-6FE3-417C-A701-779A2ECEF96B}">
      <dsp:nvSpPr>
        <dsp:cNvPr id="0" name=""/>
        <dsp:cNvSpPr/>
      </dsp:nvSpPr>
      <dsp:spPr>
        <a:xfrm>
          <a:off x="3237346" y="0"/>
          <a:ext cx="4040906" cy="545193"/>
        </a:xfrm>
        <a:prstGeom prst="chevron">
          <a:avLst/>
        </a:prstGeom>
        <a:solidFill>
          <a:srgbClr val="45BD98"/>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Generation</a:t>
          </a:r>
        </a:p>
      </dsp:txBody>
      <dsp:txXfrm>
        <a:off x="3509943" y="0"/>
        <a:ext cx="3495713" cy="545193"/>
      </dsp:txXfrm>
    </dsp:sp>
    <dsp:sp modelId="{11965907-E06E-4B4D-84ED-519C6B80A1D5}">
      <dsp:nvSpPr>
        <dsp:cNvPr id="0" name=""/>
        <dsp:cNvSpPr/>
      </dsp:nvSpPr>
      <dsp:spPr>
        <a:xfrm>
          <a:off x="6470072" y="0"/>
          <a:ext cx="4040906" cy="545193"/>
        </a:xfrm>
        <a:prstGeom prst="chevron">
          <a:avLst/>
        </a:prstGeom>
        <a:solidFill>
          <a:srgbClr val="FFD16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dsp:txBody>
      <dsp:txXfrm>
        <a:off x="6742669" y="0"/>
        <a:ext cx="3495713" cy="545193"/>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F63156-E111-4E23-87B1-55C9809022F0}" type="datetimeFigureOut">
              <a:rPr lang="en-US" smtClean="0"/>
              <a:t>5/17/2024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221D1E-7B79-476D-A90A-C92A8E5D0BC2}" type="slidenum">
              <a:rPr lang="en-US" smtClean="0"/>
              <a:t>‹#›</a:t>
            </a:fld>
            <a:endParaRPr lang="en-US"/>
          </a:p>
        </p:txBody>
      </p:sp>
    </p:spTree>
    <p:extLst>
      <p:ext uri="{BB962C8B-B14F-4D97-AF65-F5344CB8AC3E}">
        <p14:creationId xmlns:p14="http://schemas.microsoft.com/office/powerpoint/2010/main" val="3630026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promptingguide.ai/techniques/zeroshot"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arxiv.org/abs/2203.11171"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promptingguide.ai/techniques/zeroshot"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arxiv.org/abs/2203.11171"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a:t>
            </a:fld>
            <a:endParaRPr lang="en-US"/>
          </a:p>
        </p:txBody>
      </p:sp>
    </p:spTree>
    <p:extLst>
      <p:ext uri="{BB962C8B-B14F-4D97-AF65-F5344CB8AC3E}">
        <p14:creationId xmlns:p14="http://schemas.microsoft.com/office/powerpoint/2010/main" val="3223290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or maybe some additional slides should include entrants’ prompts to show the techniques used!</a:t>
            </a:r>
          </a:p>
          <a:p>
            <a:endParaRPr lang="en-US" dirty="0"/>
          </a:p>
          <a:p>
            <a:r>
              <a:rPr lang="en-US" dirty="0"/>
              <a:t>One take away from this analysis is that including prompt engineering techniques didn’t necessarily mean good performance, on the contrary the simplest approach of developing a lookup table was the best approach.</a:t>
            </a:r>
          </a:p>
          <a:p>
            <a:endParaRPr lang="en-US" dirty="0"/>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10</a:t>
            </a:fld>
            <a:endParaRPr lang="en-US"/>
          </a:p>
        </p:txBody>
      </p:sp>
    </p:spTree>
    <p:extLst>
      <p:ext uri="{BB962C8B-B14F-4D97-AF65-F5344CB8AC3E}">
        <p14:creationId xmlns:p14="http://schemas.microsoft.com/office/powerpoint/2010/main" val="3388867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Here, we target the components/parts of the competition pipeline that we targe for our analyses</a:t>
            </a:r>
          </a:p>
          <a:p>
            <a:endParaRPr lang="en-US" sz="1800" b="0" i="0" dirty="0">
              <a:solidFill>
                <a:srgbClr val="000000"/>
              </a:solidFill>
              <a:effectLst/>
              <a:latin typeface="LinLibertineT"/>
            </a:endParaRPr>
          </a:p>
          <a:p>
            <a:r>
              <a:rPr lang="en-US" sz="1800" b="0" i="0" dirty="0">
                <a:solidFill>
                  <a:srgbClr val="000000"/>
                </a:solidFill>
                <a:effectLst/>
                <a:latin typeface="LinLibertineT"/>
              </a:rPr>
              <a:t>Two sets of experiments are proposed. The </a:t>
            </a:r>
            <a:r>
              <a:rPr lang="en-US" sz="1800" b="1" i="0" dirty="0">
                <a:solidFill>
                  <a:srgbClr val="000000"/>
                </a:solidFill>
                <a:effectLst/>
                <a:latin typeface="LinLibertineTB"/>
              </a:rPr>
              <a:t>replication experiment </a:t>
            </a:r>
            <a:r>
              <a:rPr lang="en-US" sz="1800" b="0" i="0" dirty="0">
                <a:solidFill>
                  <a:srgbClr val="000000"/>
                </a:solidFill>
                <a:effectLst/>
                <a:latin typeface="LinLibertineT"/>
              </a:rPr>
              <a:t>investigates whether </a:t>
            </a:r>
          </a:p>
          <a:p>
            <a:r>
              <a:rPr lang="en-US" sz="1800" b="0" i="0" dirty="0">
                <a:solidFill>
                  <a:srgbClr val="000000"/>
                </a:solidFill>
                <a:effectLst/>
                <a:latin typeface="LinLibertineT"/>
              </a:rPr>
              <a:t>the original prompts achieve approximately the same scores six months after the competition. </a:t>
            </a:r>
          </a:p>
          <a:p>
            <a:r>
              <a:rPr lang="en-US" sz="1800" b="0" i="0" dirty="0">
                <a:solidFill>
                  <a:srgbClr val="000000"/>
                </a:solidFill>
                <a:effectLst/>
                <a:latin typeface="LinLibertineT"/>
              </a:rPr>
              <a:t>ChatGPT-3.5 is closed source and it is unclear when changes are made that</a:t>
            </a:r>
            <a:br>
              <a:rPr lang="en-US" sz="1800" b="0" i="0" dirty="0">
                <a:solidFill>
                  <a:srgbClr val="000000"/>
                </a:solidFill>
                <a:effectLst/>
                <a:latin typeface="LinLibertineT"/>
              </a:rPr>
            </a:br>
            <a:r>
              <a:rPr lang="en-US" sz="1800" b="0" i="0" dirty="0">
                <a:solidFill>
                  <a:srgbClr val="000000"/>
                </a:solidFill>
                <a:effectLst/>
                <a:latin typeface="LinLibertineT"/>
              </a:rPr>
              <a:t>may impact the generated levels.</a:t>
            </a:r>
            <a:r>
              <a:rPr lang="en-US" dirty="0"/>
              <a:t> </a:t>
            </a:r>
            <a:br>
              <a:rPr lang="en-US" dirty="0"/>
            </a:br>
            <a:endParaRPr lang="en-US" dirty="0"/>
          </a:p>
          <a:p>
            <a:r>
              <a:rPr lang="en-US" sz="1800" b="0" i="0" dirty="0">
                <a:solidFill>
                  <a:srgbClr val="000000"/>
                </a:solidFill>
                <a:effectLst/>
                <a:latin typeface="LinLibertineT"/>
              </a:rPr>
              <a:t>This experiment also examines</a:t>
            </a:r>
            <a:br>
              <a:rPr lang="en-US" sz="1800" b="0" i="0" dirty="0">
                <a:solidFill>
                  <a:srgbClr val="000000"/>
                </a:solidFill>
                <a:effectLst/>
                <a:latin typeface="LinLibertineT"/>
              </a:rPr>
            </a:br>
            <a:r>
              <a:rPr lang="en-US" sz="1800" b="0" i="0" dirty="0">
                <a:solidFill>
                  <a:srgbClr val="000000"/>
                </a:solidFill>
                <a:effectLst/>
                <a:latin typeface="LinLibertineT"/>
              </a:rPr>
              <a:t>whether scores are impacted by increasing the number of levels</a:t>
            </a:r>
            <a:br>
              <a:rPr lang="en-US" sz="1800" b="0" i="0" dirty="0">
                <a:solidFill>
                  <a:srgbClr val="000000"/>
                </a:solidFill>
                <a:effectLst/>
                <a:latin typeface="LinLibertineT"/>
              </a:rPr>
            </a:br>
            <a:r>
              <a:rPr lang="en-US" sz="1800" b="0" i="0" dirty="0">
                <a:solidFill>
                  <a:srgbClr val="000000"/>
                </a:solidFill>
                <a:effectLst/>
                <a:latin typeface="LinLibertineT"/>
              </a:rPr>
              <a:t>generated per letter to 100. The results of the replication experiment </a:t>
            </a:r>
          </a:p>
          <a:p>
            <a:r>
              <a:rPr lang="en-US" sz="1800" b="0" i="0" dirty="0">
                <a:solidFill>
                  <a:srgbClr val="000000"/>
                </a:solidFill>
                <a:effectLst/>
                <a:latin typeface="LinLibertineT"/>
              </a:rPr>
              <a:t>show that ChatGPT-3.5 is changing over the time span of six</a:t>
            </a:r>
            <a:br>
              <a:rPr lang="en-US" sz="1800" b="0" i="0" dirty="0">
                <a:solidFill>
                  <a:srgbClr val="000000"/>
                </a:solidFill>
                <a:effectLst/>
                <a:latin typeface="LinLibertineT"/>
              </a:rPr>
            </a:br>
            <a:r>
              <a:rPr lang="en-US" sz="1800" b="0" i="0" dirty="0">
                <a:solidFill>
                  <a:srgbClr val="000000"/>
                </a:solidFill>
                <a:effectLst/>
                <a:latin typeface="LinLibertineT"/>
              </a:rPr>
              <a:t>months, and that these small changes can significantly impact how</a:t>
            </a:r>
            <a:br>
              <a:rPr lang="en-US" sz="1800" b="0" i="0" dirty="0">
                <a:solidFill>
                  <a:srgbClr val="000000"/>
                </a:solidFill>
                <a:effectLst/>
                <a:latin typeface="LinLibertineT"/>
              </a:rPr>
            </a:br>
            <a:r>
              <a:rPr lang="en-US" sz="1800" b="0" i="0" dirty="0">
                <a:solidFill>
                  <a:srgbClr val="000000"/>
                </a:solidFill>
                <a:effectLst/>
                <a:latin typeface="LinLibertineT"/>
              </a:rPr>
              <a:t>prompts score, whether ten or 100 levels are evaluated. While the</a:t>
            </a:r>
            <a:br>
              <a:rPr lang="en-US" sz="1800" b="0" i="0" dirty="0">
                <a:solidFill>
                  <a:srgbClr val="000000"/>
                </a:solidFill>
                <a:effectLst/>
                <a:latin typeface="LinLibertineT"/>
              </a:rPr>
            </a:br>
            <a:r>
              <a:rPr lang="en-US" sz="1800" b="0" i="0" dirty="0">
                <a:solidFill>
                  <a:srgbClr val="000000"/>
                </a:solidFill>
                <a:effectLst/>
                <a:latin typeface="LinLibertineT"/>
              </a:rPr>
              <a:t>sample size is likely adequate for the competition, to make conclusions </a:t>
            </a:r>
          </a:p>
          <a:p>
            <a:r>
              <a:rPr lang="en-US" sz="1800" b="0" i="0" dirty="0">
                <a:solidFill>
                  <a:srgbClr val="000000"/>
                </a:solidFill>
                <a:effectLst/>
                <a:latin typeface="LinLibertineT"/>
              </a:rPr>
              <a:t>about prompts submitted to the competition over the course</a:t>
            </a:r>
            <a:br>
              <a:rPr lang="en-US" sz="1800" b="0" i="0" dirty="0">
                <a:solidFill>
                  <a:srgbClr val="000000"/>
                </a:solidFill>
                <a:effectLst/>
                <a:latin typeface="LinLibertineT"/>
              </a:rPr>
            </a:br>
            <a:r>
              <a:rPr lang="en-US" sz="1800" b="0" i="0" dirty="0">
                <a:solidFill>
                  <a:srgbClr val="000000"/>
                </a:solidFill>
                <a:effectLst/>
                <a:latin typeface="LinLibertineT"/>
              </a:rPr>
              <a:t>of years, it will be important to query LLMs with static weights.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12</a:t>
            </a:fld>
            <a:endParaRPr lang="en-US"/>
          </a:p>
        </p:txBody>
      </p:sp>
    </p:spTree>
    <p:extLst>
      <p:ext uri="{BB962C8B-B14F-4D97-AF65-F5344CB8AC3E}">
        <p14:creationId xmlns:p14="http://schemas.microsoft.com/office/powerpoint/2010/main" val="264489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replicating the competition results tests the entire pipeline: whether</a:t>
            </a:r>
            <a:br>
              <a:rPr lang="en-US" sz="1800" b="0" i="0" dirty="0">
                <a:solidFill>
                  <a:srgbClr val="000000"/>
                </a:solidFill>
                <a:effectLst/>
                <a:latin typeface="LinLibertineT"/>
              </a:rPr>
            </a:br>
            <a:r>
              <a:rPr lang="en-US" sz="1800" b="0" i="0" dirty="0">
                <a:solidFill>
                  <a:srgbClr val="000000"/>
                </a:solidFill>
                <a:effectLst/>
                <a:latin typeface="LinLibertineT"/>
              </a:rPr>
              <a:t>ChatGPT produces the same responses now as it did a few months</a:t>
            </a:r>
            <a:br>
              <a:rPr lang="en-US" sz="1800" b="0" i="0" dirty="0">
                <a:solidFill>
                  <a:srgbClr val="000000"/>
                </a:solidFill>
                <a:effectLst/>
                <a:latin typeface="LinLibertineT"/>
              </a:rPr>
            </a:br>
            <a:r>
              <a:rPr lang="en-US" sz="1800" b="0" i="0" dirty="0">
                <a:solidFill>
                  <a:srgbClr val="000000"/>
                </a:solidFill>
                <a:effectLst/>
                <a:latin typeface="LinLibertineT"/>
              </a:rPr>
              <a:t>ago, whether the scripts run the same in our computational environment </a:t>
            </a:r>
          </a:p>
          <a:p>
            <a:r>
              <a:rPr lang="en-US" sz="1800" b="0" i="0" dirty="0">
                <a:solidFill>
                  <a:srgbClr val="000000"/>
                </a:solidFill>
                <a:effectLst/>
                <a:latin typeface="LinLibertineT"/>
              </a:rPr>
              <a:t>as on the organizers’ machines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14</a:t>
            </a:fld>
            <a:endParaRPr lang="en-US"/>
          </a:p>
        </p:txBody>
      </p:sp>
    </p:spTree>
    <p:extLst>
      <p:ext uri="{BB962C8B-B14F-4D97-AF65-F5344CB8AC3E}">
        <p14:creationId xmlns:p14="http://schemas.microsoft.com/office/powerpoint/2010/main" val="25664266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2024-05-09 (</a:t>
            </a:r>
            <a:r>
              <a:rPr lang="en-US" sz="1800" dirty="0" err="1"/>
              <a:t>amy</a:t>
            </a:r>
            <a:r>
              <a:rPr lang="en-US" sz="1800" dirty="0"/>
              <a:t>): </a:t>
            </a:r>
          </a:p>
          <a:p>
            <a:pPr marL="171450" indent="-171450">
              <a:buFont typeface="Arial" panose="020B0604020202020204" pitchFamily="34" charset="0"/>
              <a:buChar char="•"/>
            </a:pPr>
            <a:r>
              <a:rPr lang="en-US" sz="1800" dirty="0"/>
              <a:t>Make sure that when you present any of the figures that you explain what the audience is looking at before diving into a discussion of the results.</a:t>
            </a:r>
          </a:p>
          <a:p>
            <a:pPr marL="171450" indent="-171450">
              <a:buFont typeface="Arial" panose="020B0604020202020204" pitchFamily="34" charset="0"/>
              <a:buChar char="•"/>
            </a:pPr>
            <a:endParaRPr lang="en-US" sz="1800" dirty="0"/>
          </a:p>
          <a:p>
            <a:endParaRPr lang="en-US" sz="1800" b="0" i="0" dirty="0">
              <a:solidFill>
                <a:srgbClr val="000000"/>
              </a:solidFill>
              <a:effectLst/>
              <a:latin typeface="LinLibertineT"/>
            </a:endParaRPr>
          </a:p>
          <a:p>
            <a:endParaRPr lang="en-US" sz="1800" b="0" i="0" dirty="0">
              <a:solidFill>
                <a:srgbClr val="000000"/>
              </a:solidFill>
              <a:effectLst/>
              <a:latin typeface="LinLibertineT"/>
            </a:endParaRPr>
          </a:p>
          <a:p>
            <a:r>
              <a:rPr lang="en-US" sz="1800" b="0" i="0" dirty="0">
                <a:solidFill>
                  <a:srgbClr val="000000"/>
                </a:solidFill>
                <a:effectLst/>
                <a:latin typeface="LinLibertineT"/>
              </a:rPr>
              <a:t>replicating the competition results tests the entire pipeline: whether</a:t>
            </a:r>
            <a:br>
              <a:rPr lang="en-US" sz="1800" b="0" i="0" dirty="0">
                <a:solidFill>
                  <a:srgbClr val="000000"/>
                </a:solidFill>
                <a:effectLst/>
                <a:latin typeface="LinLibertineT"/>
              </a:rPr>
            </a:br>
            <a:r>
              <a:rPr lang="en-US" sz="1800" b="0" i="0" dirty="0">
                <a:solidFill>
                  <a:srgbClr val="000000"/>
                </a:solidFill>
                <a:effectLst/>
                <a:latin typeface="LinLibertineT"/>
              </a:rPr>
              <a:t>ChatGPT produces the same responses now as it did a few months</a:t>
            </a:r>
            <a:br>
              <a:rPr lang="en-US" sz="1800" b="0" i="0" dirty="0">
                <a:solidFill>
                  <a:srgbClr val="000000"/>
                </a:solidFill>
                <a:effectLst/>
                <a:latin typeface="LinLibertineT"/>
              </a:rPr>
            </a:br>
            <a:r>
              <a:rPr lang="en-US" sz="1800" b="0" i="0" dirty="0">
                <a:solidFill>
                  <a:srgbClr val="000000"/>
                </a:solidFill>
                <a:effectLst/>
                <a:latin typeface="LinLibertineT"/>
              </a:rPr>
              <a:t>ago, whether the scripts run the same in our computational environment </a:t>
            </a:r>
          </a:p>
          <a:p>
            <a:r>
              <a:rPr lang="en-US" sz="1800" b="0" i="0" dirty="0">
                <a:solidFill>
                  <a:srgbClr val="000000"/>
                </a:solidFill>
                <a:effectLst/>
                <a:latin typeface="LinLibertineT"/>
              </a:rPr>
              <a:t>as on the organizers’ machines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15</a:t>
            </a:fld>
            <a:endParaRPr lang="en-US"/>
          </a:p>
        </p:txBody>
      </p:sp>
    </p:spTree>
    <p:extLst>
      <p:ext uri="{BB962C8B-B14F-4D97-AF65-F5344CB8AC3E}">
        <p14:creationId xmlns:p14="http://schemas.microsoft.com/office/powerpoint/2010/main" val="2979095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2024-05-09 (</a:t>
            </a:r>
            <a:r>
              <a:rPr lang="en-US" sz="1200" dirty="0" err="1"/>
              <a:t>amy</a:t>
            </a:r>
            <a:r>
              <a:rPr lang="en-US" sz="1200" dirty="0"/>
              <a:t>): </a:t>
            </a:r>
          </a:p>
          <a:p>
            <a:pPr marL="171450" indent="-171450">
              <a:buFont typeface="Arial" panose="020B0604020202020204" pitchFamily="34" charset="0"/>
              <a:buChar char="•"/>
            </a:pPr>
            <a:r>
              <a:rPr lang="en-US" sz="1200" dirty="0"/>
              <a:t>Make sure that when you present any of the figures that you explain what the audience is looking at before diving into a discussion of the results.</a:t>
            </a:r>
          </a:p>
          <a:p>
            <a:pPr marL="171450" indent="-1714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Bahnschrift SemiBold Condensed"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Bahnschrift SemiBold Condensed"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Bahnschrift SemiBold Condensed" panose="020B0502040204020203" pitchFamily="34" charset="0"/>
              </a:rPr>
              <a:t>Score Distributions for the Replication and Competition Results. For each distribution, the outliers are scores for ‘The Organizer’ and ‘</a:t>
            </a:r>
            <a:r>
              <a:rPr lang="en-US" sz="1200" dirty="0" err="1">
                <a:latin typeface="Bahnschrift SemiBold Condensed" panose="020B0502040204020203" pitchFamily="34" charset="0"/>
              </a:rPr>
              <a:t>dereventsolve</a:t>
            </a:r>
            <a:r>
              <a:rPr lang="en-US" sz="1200" dirty="0">
                <a:latin typeface="Bahnschrift SemiBold Condensed" panose="020B0502040204020203" pitchFamily="34" charset="0"/>
              </a:rPr>
              <a:t>.</a:t>
            </a: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16</a:t>
            </a:fld>
            <a:endParaRPr lang="en-US"/>
          </a:p>
        </p:txBody>
      </p:sp>
    </p:spTree>
    <p:extLst>
      <p:ext uri="{BB962C8B-B14F-4D97-AF65-F5344CB8AC3E}">
        <p14:creationId xmlns:p14="http://schemas.microsoft.com/office/powerpoint/2010/main" val="34909768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The </a:t>
            </a:r>
            <a:r>
              <a:rPr lang="en-US" sz="1800" b="1" i="0" dirty="0">
                <a:solidFill>
                  <a:srgbClr val="000000"/>
                </a:solidFill>
                <a:effectLst/>
                <a:latin typeface="LinLibertineTB"/>
              </a:rPr>
              <a:t>generalization experiment </a:t>
            </a:r>
            <a:r>
              <a:rPr lang="en-US" sz="1800" b="0" i="0" dirty="0">
                <a:solidFill>
                  <a:srgbClr val="000000"/>
                </a:solidFill>
                <a:effectLst/>
                <a:latin typeface="LinLibertineT"/>
              </a:rPr>
              <a:t>examines the ability of prompts</a:t>
            </a:r>
            <a:br>
              <a:rPr lang="en-US" sz="1800" b="0" i="0" dirty="0">
                <a:solidFill>
                  <a:srgbClr val="000000"/>
                </a:solidFill>
                <a:effectLst/>
                <a:latin typeface="LinLibertineT"/>
              </a:rPr>
            </a:br>
            <a:r>
              <a:rPr lang="en-US" sz="1800" b="0" i="0" dirty="0">
                <a:solidFill>
                  <a:srgbClr val="000000"/>
                </a:solidFill>
                <a:effectLst/>
                <a:latin typeface="LinLibertineT"/>
              </a:rPr>
              <a:t>to generate levels it has not yet seen (i.e., that are not hard-coded in</a:t>
            </a:r>
            <a:br>
              <a:rPr lang="en-US" sz="1800" b="0" i="0" dirty="0">
                <a:solidFill>
                  <a:srgbClr val="000000"/>
                </a:solidFill>
                <a:effectLst/>
                <a:latin typeface="LinLibertineT"/>
              </a:rPr>
            </a:br>
            <a:r>
              <a:rPr lang="en-US" sz="1800" b="0" i="0" dirty="0">
                <a:solidFill>
                  <a:srgbClr val="000000"/>
                </a:solidFill>
                <a:effectLst/>
                <a:latin typeface="LinLibertineT"/>
              </a:rPr>
              <a:t>the prompt). Prompts are modified to contain zero-shots or example</a:t>
            </a:r>
            <a:br>
              <a:rPr lang="en-US" sz="1800" b="0" i="0" dirty="0">
                <a:solidFill>
                  <a:srgbClr val="000000"/>
                </a:solidFill>
                <a:effectLst/>
                <a:latin typeface="LinLibertineT"/>
              </a:rPr>
            </a:br>
            <a:r>
              <a:rPr lang="en-US" sz="1800" b="0" i="0" dirty="0">
                <a:solidFill>
                  <a:srgbClr val="000000"/>
                </a:solidFill>
                <a:effectLst/>
                <a:latin typeface="LinLibertineT"/>
              </a:rPr>
              <a:t>letters in the zero-shot setting or one-shot in the one-shot setting.</a:t>
            </a:r>
            <a:br>
              <a:rPr lang="en-US" sz="1800" b="0" i="0" dirty="0">
                <a:solidFill>
                  <a:srgbClr val="000000"/>
                </a:solidFill>
                <a:effectLst/>
                <a:latin typeface="LinLibertineT"/>
              </a:rPr>
            </a:br>
            <a:r>
              <a:rPr lang="en-US" sz="1800" b="0" i="0" dirty="0">
                <a:solidFill>
                  <a:srgbClr val="000000"/>
                </a:solidFill>
                <a:effectLst/>
                <a:latin typeface="LinLibertineT"/>
              </a:rPr>
              <a:t>The prompts in the one-shot setting are tested per letter given that</a:t>
            </a:r>
            <a:br>
              <a:rPr lang="en-US" sz="1800" b="0" i="0" dirty="0">
                <a:solidFill>
                  <a:srgbClr val="000000"/>
                </a:solidFill>
                <a:effectLst/>
                <a:latin typeface="LinLibertineT"/>
              </a:rPr>
            </a:br>
            <a:r>
              <a:rPr lang="en-US" sz="1800" b="0" i="0" dirty="0">
                <a:solidFill>
                  <a:srgbClr val="000000"/>
                </a:solidFill>
                <a:effectLst/>
                <a:latin typeface="LinLibertineT"/>
              </a:rPr>
              <a:t>prompts contain different example letters and some letters are more</a:t>
            </a:r>
            <a:br>
              <a:rPr lang="en-US" sz="1800" b="0" i="0" dirty="0">
                <a:solidFill>
                  <a:srgbClr val="000000"/>
                </a:solidFill>
                <a:effectLst/>
                <a:latin typeface="LinLibertineT"/>
              </a:rPr>
            </a:br>
            <a:r>
              <a:rPr lang="en-US" sz="1800" b="0" i="0" dirty="0">
                <a:solidFill>
                  <a:srgbClr val="000000"/>
                </a:solidFill>
                <a:effectLst/>
                <a:latin typeface="LinLibertineT"/>
              </a:rPr>
              <a:t>difficult to generate than others. </a:t>
            </a:r>
            <a:br>
              <a:rPr lang="en-US" dirty="0"/>
            </a:br>
            <a:endParaRPr lang="en-US" dirty="0"/>
          </a:p>
          <a:p>
            <a:r>
              <a:rPr lang="en-US" sz="1800" b="0" i="0" dirty="0">
                <a:solidFill>
                  <a:srgbClr val="000000"/>
                </a:solidFill>
                <a:effectLst/>
                <a:latin typeface="LinLibertineT"/>
              </a:rPr>
              <a:t>N-shot prompting is specified for a</a:t>
            </a:r>
            <a:br>
              <a:rPr lang="en-US" sz="1800" b="0" i="0" dirty="0">
                <a:solidFill>
                  <a:srgbClr val="000000"/>
                </a:solidFill>
                <a:effectLst/>
                <a:latin typeface="LinLibertineT"/>
              </a:rPr>
            </a:br>
            <a:r>
              <a:rPr lang="en-US" sz="1800" b="0" i="0" dirty="0">
                <a:solidFill>
                  <a:srgbClr val="000000"/>
                </a:solidFill>
                <a:effectLst/>
                <a:latin typeface="LinLibertineT"/>
              </a:rPr>
              <a:t>small subset of prompts and example letters. The goal of this experiment </a:t>
            </a:r>
          </a:p>
          <a:p>
            <a:r>
              <a:rPr lang="en-US" sz="1800" b="0" i="0" dirty="0">
                <a:solidFill>
                  <a:srgbClr val="000000"/>
                </a:solidFill>
                <a:effectLst/>
                <a:latin typeface="LinLibertineT"/>
              </a:rPr>
              <a:t>is to understand whether successful prompts are </a:t>
            </a:r>
            <a:r>
              <a:rPr lang="en-US" sz="1800" b="0" i="1" dirty="0">
                <a:solidFill>
                  <a:srgbClr val="000000"/>
                </a:solidFill>
                <a:effectLst/>
                <a:latin typeface="LinLibertineTI"/>
              </a:rPr>
              <a:t>generalizing</a:t>
            </a:r>
            <a:br>
              <a:rPr lang="en-US" sz="1800" b="0" i="1" dirty="0">
                <a:solidFill>
                  <a:srgbClr val="000000"/>
                </a:solidFill>
                <a:effectLst/>
                <a:latin typeface="LinLibertineTI"/>
              </a:rPr>
            </a:br>
            <a:r>
              <a:rPr lang="en-US" sz="1800" b="0" i="0" dirty="0">
                <a:solidFill>
                  <a:srgbClr val="000000"/>
                </a:solidFill>
                <a:effectLst/>
                <a:latin typeface="LinLibertineT"/>
              </a:rPr>
              <a:t>or if it is the quality of their lookup tables that determines their</a:t>
            </a:r>
            <a:br>
              <a:rPr lang="en-US" sz="1800" b="0" i="0" dirty="0">
                <a:solidFill>
                  <a:srgbClr val="000000"/>
                </a:solidFill>
                <a:effectLst/>
                <a:latin typeface="LinLibertineT"/>
              </a:rPr>
            </a:br>
            <a:r>
              <a:rPr lang="en-US" sz="1800" b="0" i="0" dirty="0">
                <a:solidFill>
                  <a:srgbClr val="000000"/>
                </a:solidFill>
                <a:effectLst/>
                <a:latin typeface="LinLibertineT"/>
              </a:rPr>
              <a:t>score. Results show that these modified prompts perform significantly worse </a:t>
            </a:r>
          </a:p>
          <a:p>
            <a:r>
              <a:rPr lang="en-US" sz="1800" b="0" i="0" dirty="0">
                <a:solidFill>
                  <a:srgbClr val="000000"/>
                </a:solidFill>
                <a:effectLst/>
                <a:latin typeface="LinLibertineT"/>
              </a:rPr>
              <a:t>than their unmodified counterparts and prompts that</a:t>
            </a:r>
            <a:br>
              <a:rPr lang="en-US" sz="1800" b="0" i="0" dirty="0">
                <a:solidFill>
                  <a:srgbClr val="000000"/>
                </a:solidFill>
                <a:effectLst/>
                <a:latin typeface="LinLibertineT"/>
              </a:rPr>
            </a:br>
            <a:r>
              <a:rPr lang="en-US" sz="1800" b="0" i="0" dirty="0">
                <a:solidFill>
                  <a:srgbClr val="000000"/>
                </a:solidFill>
                <a:effectLst/>
                <a:latin typeface="LinLibertineT"/>
              </a:rPr>
              <a:t>generalize well are not necessarily those that perform well in the</a:t>
            </a:r>
            <a:br>
              <a:rPr lang="en-US" sz="1800" b="0" i="0" dirty="0">
                <a:solidFill>
                  <a:srgbClr val="000000"/>
                </a:solidFill>
                <a:effectLst/>
                <a:latin typeface="LinLibertineT"/>
              </a:rPr>
            </a:br>
            <a:r>
              <a:rPr lang="en-US" sz="1800" b="0" i="0" dirty="0">
                <a:solidFill>
                  <a:srgbClr val="000000"/>
                </a:solidFill>
                <a:effectLst/>
                <a:latin typeface="LinLibertineT"/>
              </a:rPr>
              <a:t>competition. These results suggest that generalizing with these new</a:t>
            </a:r>
            <a:br>
              <a:rPr lang="en-US" sz="1800" b="0" i="0" dirty="0">
                <a:solidFill>
                  <a:srgbClr val="000000"/>
                </a:solidFill>
                <a:effectLst/>
                <a:latin typeface="LinLibertineT"/>
              </a:rPr>
            </a:br>
            <a:r>
              <a:rPr lang="en-US" sz="1800" b="0" i="0" dirty="0">
                <a:solidFill>
                  <a:srgbClr val="000000"/>
                </a:solidFill>
                <a:effectLst/>
                <a:latin typeface="LinLibertineT"/>
              </a:rPr>
              <a:t>level generators is an open problem to explore.</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17</a:t>
            </a:fld>
            <a:endParaRPr lang="en-US"/>
          </a:p>
        </p:txBody>
      </p:sp>
    </p:spTree>
    <p:extLst>
      <p:ext uri="{BB962C8B-B14F-4D97-AF65-F5344CB8AC3E}">
        <p14:creationId xmlns:p14="http://schemas.microsoft.com/office/powerpoint/2010/main" val="30613002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2024-05-09: </a:t>
            </a:r>
          </a:p>
          <a:p>
            <a:pPr marL="171450" indent="-171450">
              <a:buFont typeface="Arial" panose="020B0604020202020204" pitchFamily="34" charset="0"/>
              <a:buChar char="•"/>
            </a:pPr>
            <a:r>
              <a:rPr lang="en-US" dirty="0"/>
              <a:t>Mark’s Edits to </a:t>
            </a:r>
            <a:r>
              <a:rPr lang="en-US" dirty="0" err="1"/>
              <a:t>Arash’s</a:t>
            </a:r>
            <a:r>
              <a:rPr lang="en-US" dirty="0"/>
              <a:t> Script: </a:t>
            </a:r>
          </a:p>
          <a:p>
            <a:pPr marL="628650" lvl="1" indent="-171450">
              <a:buFont typeface="Arial" panose="020B0604020202020204" pitchFamily="34" charset="0"/>
              <a:buChar char="•"/>
            </a:pPr>
            <a:r>
              <a:rPr lang="en-US" dirty="0"/>
              <a:t>Commit History: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https://github.com/gaimes-njit/gaimes-njit.github.io/commit/2f16d732c9fff2bf26a49fd15b6ecb4bd64ec141</a:t>
            </a:r>
          </a:p>
          <a:p>
            <a:pPr marL="1085850" lvl="2" indent="-171450">
              <a:buFont typeface="Arial" panose="020B0604020202020204" pitchFamily="34" charset="0"/>
              <a:buChar char="•"/>
            </a:pPr>
            <a:r>
              <a:rPr lang="en-US" dirty="0"/>
              <a:t>https://github.com/gaimes-njit/gaimes-njit.github.io/commit/7593d40f63f5e0bcd0014051d5f0e6827771aa29</a:t>
            </a:r>
          </a:p>
          <a:p>
            <a:pPr marL="628650" lvl="1" indent="-171450">
              <a:buFont typeface="Arial" panose="020B0604020202020204" pitchFamily="34" charset="0"/>
              <a:buChar char="•"/>
            </a:pPr>
            <a:r>
              <a:rPr lang="en-US" dirty="0"/>
              <a:t>Files: </a:t>
            </a:r>
          </a:p>
          <a:p>
            <a:pPr marL="1085850" lvl="2" indent="-171450">
              <a:buFont typeface="Arial" panose="020B0604020202020204" pitchFamily="34" charset="0"/>
              <a:buChar char="•"/>
            </a:pPr>
            <a:r>
              <a:rPr lang="en-US" dirty="0"/>
              <a:t>publications/fdg_pcg24/arash_moradi_karkaj/figures/generalization/zero_shot_table.py</a:t>
            </a:r>
          </a:p>
          <a:p>
            <a:pPr marL="1085850" lvl="2" indent="-171450">
              <a:buFont typeface="Arial" panose="020B0604020202020204" pitchFamily="34" charset="0"/>
              <a:buChar char="•"/>
            </a:pPr>
            <a:r>
              <a:rPr lang="en-US" dirty="0"/>
              <a:t>publications/fdg_pcg24/arash_moradi_karkaj/figures/generalization/generalization_figure_nshot.py</a:t>
            </a:r>
          </a:p>
          <a:p>
            <a:pPr lvl="0"/>
            <a:endParaRPr lang="en-US" dirty="0">
              <a:latin typeface="Bahnschrift SemiBold Condensed" panose="020B0502040204020203" pitchFamily="34" charset="0"/>
            </a:endParaRPr>
          </a:p>
          <a:p>
            <a:pPr lvl="0"/>
            <a:endParaRPr lang="en-US" dirty="0">
              <a:latin typeface="Bahnschrift SemiBold Condensed" panose="020B0502040204020203" pitchFamily="34" charset="0"/>
            </a:endParaRPr>
          </a:p>
          <a:p>
            <a:pPr lvl="0"/>
            <a:r>
              <a:rPr lang="en-US" dirty="0">
                <a:latin typeface="Bahnschrift SemiBold Condensed" panose="020B0502040204020203" pitchFamily="34" charset="0"/>
              </a:rPr>
              <a:t>An important difference in scoring for the generalization experiment results </a:t>
            </a:r>
          </a:p>
          <a:p>
            <a:pPr lvl="0"/>
            <a:r>
              <a:rPr lang="en-US" dirty="0">
                <a:latin typeface="Bahnschrift SemiBold Condensed" panose="020B0502040204020203" pitchFamily="34" charset="0"/>
              </a:rPr>
              <a:t>is that all reported scores are </a:t>
            </a:r>
            <a:r>
              <a:rPr lang="en-US" b="1" dirty="0">
                <a:latin typeface="Bahnschrift SemiBold Condensed" panose="020B0502040204020203" pitchFamily="34" charset="0"/>
              </a:rPr>
              <a:t>raw scores</a:t>
            </a:r>
            <a:r>
              <a:rPr lang="en-US" dirty="0">
                <a:latin typeface="Bahnschrift SemiBold Condensed" panose="020B0502040204020203" pitchFamily="34" charset="0"/>
              </a:rPr>
              <a:t>. The competition’s scoring process </a:t>
            </a:r>
          </a:p>
          <a:p>
            <a:pPr lvl="0"/>
            <a:r>
              <a:rPr lang="en-US" dirty="0">
                <a:latin typeface="Bahnschrift SemiBold Condensed" panose="020B0502040204020203" pitchFamily="34" charset="0"/>
              </a:rPr>
              <a:t>includes two “dynamic” aspects – weighting and normalization – that make </a:t>
            </a:r>
          </a:p>
          <a:p>
            <a:pPr lvl="0"/>
            <a:r>
              <a:rPr lang="en-US" dirty="0">
                <a:latin typeface="Bahnschrift SemiBold Condensed" panose="020B0502040204020203" pitchFamily="34" charset="0"/>
              </a:rPr>
              <a:t>scores incomparable across experiments (or different iterations of the competition). </a:t>
            </a:r>
          </a:p>
          <a:p>
            <a:pPr lvl="0"/>
            <a:r>
              <a:rPr lang="en-US" dirty="0">
                <a:latin typeface="Bahnschrift SemiBold Condensed" panose="020B0502040204020203" pitchFamily="34" charset="0"/>
              </a:rPr>
              <a:t>Per letter scores are weighted to give more weight to harder letters and</a:t>
            </a:r>
          </a:p>
          <a:p>
            <a:pPr lvl="0"/>
            <a:r>
              <a:rPr lang="en-US" dirty="0">
                <a:latin typeface="Bahnschrift SemiBold Condensed" panose="020B0502040204020203" pitchFamily="34" charset="0"/>
              </a:rPr>
              <a:t>less weight to easier letters (easier/harder measured by how well</a:t>
            </a:r>
          </a:p>
          <a:p>
            <a:pPr lvl="0"/>
            <a:r>
              <a:rPr lang="en-US" dirty="0">
                <a:latin typeface="Bahnschrift SemiBold Condensed" panose="020B0502040204020203" pitchFamily="34" charset="0"/>
              </a:rPr>
              <a:t>prompts do). The weighted scores are then normalized by dividing</a:t>
            </a:r>
          </a:p>
          <a:p>
            <a:pPr lvl="0"/>
            <a:r>
              <a:rPr lang="en-US" dirty="0">
                <a:latin typeface="Bahnschrift SemiBold Condensed" panose="020B0502040204020203" pitchFamily="34" charset="0"/>
              </a:rPr>
              <a:t>each prompt’s score by the sum of all prompt scores and multiplying</a:t>
            </a:r>
          </a:p>
          <a:p>
            <a:pPr lvl="0"/>
            <a:r>
              <a:rPr lang="en-US" dirty="0">
                <a:latin typeface="Bahnschrift SemiBold Condensed" panose="020B0502040204020203" pitchFamily="34" charset="0"/>
              </a:rPr>
              <a:t>by 100, effectively making the final score a percentage (all scores in</a:t>
            </a:r>
          </a:p>
          <a:p>
            <a:pPr lvl="0"/>
            <a:r>
              <a:rPr lang="en-US" dirty="0">
                <a:latin typeface="Bahnschrift SemiBold Condensed" panose="020B0502040204020203" pitchFamily="34" charset="0"/>
              </a:rPr>
              <a:t>the competition total to 100). To make scores comparable between</a:t>
            </a:r>
          </a:p>
          <a:p>
            <a:pPr lvl="0"/>
            <a:r>
              <a:rPr lang="en-US" dirty="0">
                <a:latin typeface="Bahnschrift SemiBold Condensed" panose="020B0502040204020203" pitchFamily="34" charset="0"/>
              </a:rPr>
              <a:t>different experiments, a new metric called raw score is introduced.</a:t>
            </a:r>
          </a:p>
          <a:p>
            <a:pPr lvl="0"/>
            <a:r>
              <a:rPr lang="en-US" dirty="0">
                <a:latin typeface="Bahnschrift SemiBold Condensed" panose="020B0502040204020203" pitchFamily="34" charset="0"/>
              </a:rPr>
              <a:t>It removes the dynamic aspects of the original competition: letters</a:t>
            </a:r>
          </a:p>
          <a:p>
            <a:pPr lvl="0"/>
            <a:r>
              <a:rPr lang="en-US" dirty="0">
                <a:latin typeface="Bahnschrift SemiBold Condensed" panose="020B0502040204020203" pitchFamily="34" charset="0"/>
              </a:rPr>
              <a:t>are equally weighted, and there is no normalization (summarized</a:t>
            </a:r>
          </a:p>
          <a:p>
            <a:pPr lvl="0"/>
            <a:r>
              <a:rPr lang="en-US" dirty="0">
                <a:latin typeface="Bahnschrift SemiBold Condensed" panose="020B0502040204020203" pitchFamily="34" charset="0"/>
              </a:rPr>
              <a:t>in Section 2.3)</a:t>
            </a: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18</a:t>
            </a:fld>
            <a:endParaRPr lang="en-US"/>
          </a:p>
        </p:txBody>
      </p:sp>
    </p:spTree>
    <p:extLst>
      <p:ext uri="{BB962C8B-B14F-4D97-AF65-F5344CB8AC3E}">
        <p14:creationId xmlns:p14="http://schemas.microsoft.com/office/powerpoint/2010/main" val="25739087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dirty="0">
                <a:solidFill>
                  <a:srgbClr val="000000"/>
                </a:solidFill>
                <a:effectLst/>
                <a:latin typeface="LinLibertineTB"/>
              </a:rPr>
              <a:t>Zero-Shot Generalization </a:t>
            </a:r>
            <a:r>
              <a:rPr lang="en-US" sz="1800" b="0" i="0" dirty="0">
                <a:solidFill>
                  <a:srgbClr val="000000"/>
                </a:solidFill>
                <a:effectLst/>
                <a:latin typeface="LinLibertineT"/>
              </a:rPr>
              <a:t>tests generalization when prompts</a:t>
            </a:r>
            <a:br>
              <a:rPr lang="en-US" sz="1800" b="0" i="0" dirty="0">
                <a:solidFill>
                  <a:srgbClr val="000000"/>
                </a:solidFill>
                <a:effectLst/>
                <a:latin typeface="LinLibertineT"/>
              </a:rPr>
            </a:br>
            <a:r>
              <a:rPr lang="en-US" sz="1800" b="0" i="0" dirty="0">
                <a:solidFill>
                  <a:srgbClr val="000000"/>
                </a:solidFill>
                <a:effectLst/>
                <a:latin typeface="LinLibertineT"/>
              </a:rPr>
              <a:t>explain how levels should be generated without referencing example solutions. </a:t>
            </a:r>
          </a:p>
          <a:p>
            <a:r>
              <a:rPr lang="en-US" sz="1800" b="0" i="0" dirty="0">
                <a:solidFill>
                  <a:srgbClr val="000000"/>
                </a:solidFill>
                <a:effectLst/>
                <a:latin typeface="LinLibertineT"/>
              </a:rPr>
              <a:t>The original competition prompts are modified to</a:t>
            </a:r>
            <a:br>
              <a:rPr lang="en-US" sz="1800" b="0" i="0" dirty="0">
                <a:solidFill>
                  <a:srgbClr val="000000"/>
                </a:solidFill>
                <a:effectLst/>
                <a:latin typeface="LinLibertineT"/>
              </a:rPr>
            </a:br>
            <a:r>
              <a:rPr lang="en-US" sz="1800" b="0" i="0" dirty="0">
                <a:solidFill>
                  <a:srgbClr val="000000"/>
                </a:solidFill>
                <a:effectLst/>
                <a:latin typeface="LinLibertineT"/>
              </a:rPr>
              <a:t>exclude any example instructions for letters. The zero-shot generalization test </a:t>
            </a:r>
          </a:p>
          <a:p>
            <a:r>
              <a:rPr lang="en-US" sz="1800" b="0" i="0" dirty="0">
                <a:solidFill>
                  <a:srgbClr val="000000"/>
                </a:solidFill>
                <a:effectLst/>
                <a:latin typeface="LinLibertineT"/>
              </a:rPr>
              <a:t>is a strong test of generalization, and it is a common</a:t>
            </a:r>
            <a:br>
              <a:rPr lang="en-US" sz="1800" b="0" i="0" dirty="0">
                <a:solidFill>
                  <a:srgbClr val="000000"/>
                </a:solidFill>
                <a:effectLst/>
                <a:latin typeface="LinLibertineT"/>
              </a:rPr>
            </a:br>
            <a:r>
              <a:rPr lang="en-US" sz="1800" b="0" i="0" dirty="0">
                <a:solidFill>
                  <a:srgbClr val="000000"/>
                </a:solidFill>
                <a:effectLst/>
                <a:latin typeface="LinLibertineT"/>
              </a:rPr>
              <a:t>way to test generalization in the LLM evaluation literature. In the</a:t>
            </a:r>
            <a:br>
              <a:rPr lang="en-US" sz="1800" b="0" i="0" dirty="0">
                <a:solidFill>
                  <a:srgbClr val="000000"/>
                </a:solidFill>
                <a:effectLst/>
                <a:latin typeface="LinLibertineT"/>
              </a:rPr>
            </a:br>
            <a:r>
              <a:rPr lang="en-US" sz="1800" b="0" i="0" dirty="0">
                <a:solidFill>
                  <a:srgbClr val="000000"/>
                </a:solidFill>
                <a:effectLst/>
                <a:latin typeface="LinLibertineT"/>
              </a:rPr>
              <a:t>ChatGPT4PCG case, zero-shot prompting means building a prompt</a:t>
            </a:r>
            <a:br>
              <a:rPr lang="en-US" sz="1800" b="0" i="0" dirty="0">
                <a:solidFill>
                  <a:srgbClr val="000000"/>
                </a:solidFill>
                <a:effectLst/>
                <a:latin typeface="LinLibertineT"/>
              </a:rPr>
            </a:br>
            <a:r>
              <a:rPr lang="en-US" sz="1800" b="0" i="0" dirty="0">
                <a:solidFill>
                  <a:srgbClr val="000000"/>
                </a:solidFill>
                <a:effectLst/>
                <a:latin typeface="LinLibertineT"/>
              </a:rPr>
              <a:t>that can include any amount of general discussion, but excludes</a:t>
            </a:r>
            <a:br>
              <a:rPr lang="en-US" sz="1800" b="0" i="0" dirty="0">
                <a:solidFill>
                  <a:srgbClr val="000000"/>
                </a:solidFill>
                <a:effectLst/>
                <a:latin typeface="LinLibertineT"/>
              </a:rPr>
            </a:br>
            <a:r>
              <a:rPr lang="en-US" sz="1800" b="0" i="0" dirty="0">
                <a:solidFill>
                  <a:srgbClr val="000000"/>
                </a:solidFill>
                <a:effectLst/>
                <a:latin typeface="LinLibertineT"/>
              </a:rPr>
              <a:t>explicit drop sequences for any letters.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20</a:t>
            </a:fld>
            <a:endParaRPr lang="en-US"/>
          </a:p>
        </p:txBody>
      </p:sp>
    </p:spTree>
    <p:extLst>
      <p:ext uri="{BB962C8B-B14F-4D97-AF65-F5344CB8AC3E}">
        <p14:creationId xmlns:p14="http://schemas.microsoft.com/office/powerpoint/2010/main" val="23200487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2024-05-09 (</a:t>
            </a:r>
            <a:r>
              <a:rPr lang="en-US" sz="1800" dirty="0" err="1"/>
              <a:t>amy</a:t>
            </a:r>
            <a:r>
              <a:rPr lang="en-US" sz="1800" dirty="0"/>
              <a:t>): </a:t>
            </a:r>
          </a:p>
          <a:p>
            <a:pPr marL="171450" indent="-171450">
              <a:buFont typeface="Arial" panose="020B0604020202020204" pitchFamily="34" charset="0"/>
              <a:buChar char="•"/>
            </a:pPr>
            <a:r>
              <a:rPr lang="en-US" sz="1800" dirty="0"/>
              <a:t>Make sure that when you present any of the figures that you explain what the audience is looking at before diving into a discussion of the results.</a:t>
            </a:r>
          </a:p>
          <a:p>
            <a:pPr marL="171450" indent="-171450">
              <a:buFont typeface="Arial" panose="020B0604020202020204" pitchFamily="34" charset="0"/>
              <a:buChar char="•"/>
            </a:pPr>
            <a:endParaRPr lang="en-US" sz="1800" dirty="0"/>
          </a:p>
          <a:p>
            <a:endParaRPr lang="en-US" sz="1800" b="1" i="0" dirty="0">
              <a:solidFill>
                <a:srgbClr val="000000"/>
              </a:solidFill>
              <a:effectLst/>
              <a:latin typeface="LinLibertineTB"/>
            </a:endParaRPr>
          </a:p>
          <a:p>
            <a:endParaRPr lang="en-US" sz="1800" b="1" i="0" dirty="0">
              <a:solidFill>
                <a:srgbClr val="000000"/>
              </a:solidFill>
              <a:effectLst/>
              <a:latin typeface="LinLibertineTB"/>
            </a:endParaRPr>
          </a:p>
          <a:p>
            <a:r>
              <a:rPr lang="en-US" sz="1800" b="1" i="0" dirty="0">
                <a:solidFill>
                  <a:srgbClr val="000000"/>
                </a:solidFill>
                <a:effectLst/>
                <a:latin typeface="LinLibertineTB"/>
              </a:rPr>
              <a:t>One-Shot Generalization </a:t>
            </a:r>
            <a:r>
              <a:rPr lang="en-US" sz="1800" b="0" i="0" dirty="0">
                <a:solidFill>
                  <a:srgbClr val="000000"/>
                </a:solidFill>
                <a:effectLst/>
                <a:latin typeface="LinLibertineT"/>
              </a:rPr>
              <a:t>is a common way to prompt LLMs</a:t>
            </a:r>
            <a:br>
              <a:rPr lang="en-US" sz="1800" b="0" i="0" dirty="0">
                <a:solidFill>
                  <a:srgbClr val="000000"/>
                </a:solidFill>
                <a:effectLst/>
                <a:latin typeface="LinLibertineT"/>
              </a:rPr>
            </a:br>
            <a:r>
              <a:rPr lang="en-US" sz="1800" b="0" i="0" dirty="0">
                <a:solidFill>
                  <a:srgbClr val="000000"/>
                </a:solidFill>
                <a:effectLst/>
                <a:latin typeface="LinLibertineT"/>
              </a:rPr>
              <a:t>that are expected to generalize from one example solution. It is a</a:t>
            </a:r>
            <a:br>
              <a:rPr lang="en-US" sz="1800" b="0" i="0" dirty="0">
                <a:solidFill>
                  <a:srgbClr val="000000"/>
                </a:solidFill>
                <a:effectLst/>
                <a:latin typeface="LinLibertineT"/>
              </a:rPr>
            </a:br>
            <a:r>
              <a:rPr lang="en-US" sz="1800" b="0" i="0" dirty="0">
                <a:solidFill>
                  <a:srgbClr val="000000"/>
                </a:solidFill>
                <a:effectLst/>
                <a:latin typeface="LinLibertineT"/>
              </a:rPr>
              <a:t>strong test of generalization, but weaker than the zero-shot setting</a:t>
            </a:r>
            <a:br>
              <a:rPr lang="en-US" sz="1800" b="0" i="0" dirty="0">
                <a:solidFill>
                  <a:srgbClr val="000000"/>
                </a:solidFill>
                <a:effectLst/>
                <a:latin typeface="LinLibertineT"/>
              </a:rPr>
            </a:br>
            <a:r>
              <a:rPr lang="en-US" sz="1800" b="0" i="0" dirty="0">
                <a:solidFill>
                  <a:srgbClr val="000000"/>
                </a:solidFill>
                <a:effectLst/>
                <a:latin typeface="LinLibertineT"/>
              </a:rPr>
              <a:t>which is expected to generalize to other cases without an example</a:t>
            </a:r>
            <a:br>
              <a:rPr lang="en-US" sz="1800" b="0" i="0" dirty="0">
                <a:solidFill>
                  <a:srgbClr val="000000"/>
                </a:solidFill>
                <a:effectLst/>
                <a:latin typeface="LinLibertineT"/>
              </a:rPr>
            </a:br>
            <a:r>
              <a:rPr lang="en-US" sz="1800" b="0" i="0" dirty="0">
                <a:solidFill>
                  <a:srgbClr val="000000"/>
                </a:solidFill>
                <a:effectLst/>
                <a:latin typeface="LinLibertineT"/>
              </a:rPr>
              <a:t>solution. In this experiment, 26 modified versions of all competition</a:t>
            </a:r>
            <a:br>
              <a:rPr lang="en-US" sz="1800" b="0" i="0" dirty="0">
                <a:solidFill>
                  <a:srgbClr val="000000"/>
                </a:solidFill>
                <a:effectLst/>
                <a:latin typeface="LinLibertineT"/>
              </a:rPr>
            </a:br>
            <a:r>
              <a:rPr lang="en-US" sz="1800" b="0" i="0" dirty="0">
                <a:solidFill>
                  <a:srgbClr val="000000"/>
                </a:solidFill>
                <a:effectLst/>
                <a:latin typeface="LinLibertineT"/>
              </a:rPr>
              <a:t>entries are tested, one for each possible choice of one-shot letter. We</a:t>
            </a:r>
            <a:br>
              <a:rPr lang="en-US" sz="1800" b="0" i="0" dirty="0">
                <a:solidFill>
                  <a:srgbClr val="000000"/>
                </a:solidFill>
                <a:effectLst/>
                <a:latin typeface="LinLibertineT"/>
              </a:rPr>
            </a:br>
            <a:r>
              <a:rPr lang="en-US" sz="1800" b="0" i="0" dirty="0">
                <a:solidFill>
                  <a:srgbClr val="000000"/>
                </a:solidFill>
                <a:effectLst/>
                <a:latin typeface="LinLibertineT"/>
              </a:rPr>
              <a:t>modified the original prompts to remove any explicit solutions other</a:t>
            </a:r>
            <a:br>
              <a:rPr lang="en-US" sz="1800" b="0" i="0" dirty="0">
                <a:solidFill>
                  <a:srgbClr val="000000"/>
                </a:solidFill>
                <a:effectLst/>
                <a:latin typeface="LinLibertineT"/>
              </a:rPr>
            </a:br>
            <a:r>
              <a:rPr lang="en-US" sz="1800" b="0" i="0" dirty="0">
                <a:solidFill>
                  <a:srgbClr val="000000"/>
                </a:solidFill>
                <a:effectLst/>
                <a:latin typeface="LinLibertineT"/>
              </a:rPr>
              <a:t>than the one letter being tested each time. While some submissions</a:t>
            </a:r>
            <a:br>
              <a:rPr lang="en-US" sz="1800" b="0" i="0" dirty="0">
                <a:solidFill>
                  <a:srgbClr val="000000"/>
                </a:solidFill>
                <a:effectLst/>
                <a:latin typeface="LinLibertineT"/>
              </a:rPr>
            </a:br>
            <a:r>
              <a:rPr lang="en-US" sz="1800" b="0" i="0" dirty="0">
                <a:solidFill>
                  <a:srgbClr val="000000"/>
                </a:solidFill>
                <a:effectLst/>
                <a:latin typeface="LinLibertineT"/>
              </a:rPr>
              <a:t>have an example for each of the letters (namely The Organizer and</a:t>
            </a:r>
            <a:br>
              <a:rPr lang="en-US" sz="1800" b="0" i="0" dirty="0">
                <a:solidFill>
                  <a:srgbClr val="000000"/>
                </a:solidFill>
                <a:effectLst/>
                <a:latin typeface="LinLibertineT"/>
              </a:rPr>
            </a:br>
            <a:r>
              <a:rPr lang="en-US" sz="1800" b="0" i="0" dirty="0" err="1">
                <a:solidFill>
                  <a:srgbClr val="000000"/>
                </a:solidFill>
                <a:effectLst/>
                <a:latin typeface="LinLibertineT"/>
              </a:rPr>
              <a:t>dereventsolve</a:t>
            </a:r>
            <a:r>
              <a:rPr lang="en-US" sz="1800" b="0" i="0" dirty="0">
                <a:solidFill>
                  <a:srgbClr val="000000"/>
                </a:solidFill>
                <a:effectLst/>
                <a:latin typeface="LinLibertineT"/>
              </a:rPr>
              <a:t>), the rest include partial examples, so in some cases</a:t>
            </a:r>
            <a:br>
              <a:rPr lang="en-US" sz="1800" b="0" i="0" dirty="0">
                <a:solidFill>
                  <a:srgbClr val="000000"/>
                </a:solidFill>
                <a:effectLst/>
                <a:latin typeface="LinLibertineT"/>
              </a:rPr>
            </a:br>
            <a:r>
              <a:rPr lang="en-US" sz="1800" b="0" i="0" dirty="0">
                <a:solidFill>
                  <a:srgbClr val="000000"/>
                </a:solidFill>
                <a:effectLst/>
                <a:latin typeface="LinLibertineT"/>
              </a:rPr>
              <a:t>this results in the modified prompts actually being zero-shot. In</a:t>
            </a:r>
            <a:br>
              <a:rPr lang="en-US" sz="1800" b="0" i="0" dirty="0">
                <a:solidFill>
                  <a:srgbClr val="000000"/>
                </a:solidFill>
                <a:effectLst/>
                <a:latin typeface="LinLibertineT"/>
              </a:rPr>
            </a:br>
            <a:r>
              <a:rPr lang="en-US" sz="1800" b="0" i="0" dirty="0">
                <a:solidFill>
                  <a:srgbClr val="000000"/>
                </a:solidFill>
                <a:effectLst/>
                <a:latin typeface="LinLibertineT"/>
              </a:rPr>
              <a:t>those cases we excluded them from the results presentation.</a:t>
            </a:r>
            <a:r>
              <a:rPr lang="en-US" dirty="0"/>
              <a:t> </a:t>
            </a:r>
            <a:br>
              <a:rPr lang="en-US" dirty="0"/>
            </a:br>
            <a:endParaRPr lang="en-US" dirty="0"/>
          </a:p>
          <a:p>
            <a:r>
              <a:rPr lang="en-US" sz="1800" b="1" i="0" dirty="0">
                <a:solidFill>
                  <a:srgbClr val="000000"/>
                </a:solidFill>
                <a:effectLst/>
                <a:latin typeface="LinLibertineTB"/>
              </a:rPr>
              <a:t>Figure 6: Results of the One-Shot Generalization Experiment.</a:t>
            </a:r>
            <a:br>
              <a:rPr lang="en-US" sz="1800" b="1" i="0" dirty="0">
                <a:solidFill>
                  <a:srgbClr val="000000"/>
                </a:solidFill>
                <a:effectLst/>
                <a:latin typeface="LinLibertineTB"/>
              </a:rPr>
            </a:br>
            <a:r>
              <a:rPr lang="en-US" sz="1800" b="1" i="0" dirty="0">
                <a:solidFill>
                  <a:srgbClr val="000000"/>
                </a:solidFill>
                <a:effectLst/>
                <a:latin typeface="LinLibertineTB"/>
              </a:rPr>
              <a:t>A subset of prompts include instructions for generating specific letters, and the performance for a prompt is shown only</a:t>
            </a:r>
            <a:br>
              <a:rPr lang="en-US" sz="1800" b="1" i="0" dirty="0">
                <a:solidFill>
                  <a:srgbClr val="000000"/>
                </a:solidFill>
                <a:effectLst/>
                <a:latin typeface="LinLibertineTB"/>
              </a:rPr>
            </a:br>
            <a:r>
              <a:rPr lang="en-US" sz="1800" b="1" i="0" dirty="0">
                <a:solidFill>
                  <a:srgbClr val="000000"/>
                </a:solidFill>
                <a:effectLst/>
                <a:latin typeface="LinLibertineTB"/>
              </a:rPr>
              <a:t>for prompts that contain the given shot-letter.</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21</a:t>
            </a:fld>
            <a:endParaRPr lang="en-US"/>
          </a:p>
        </p:txBody>
      </p:sp>
    </p:spTree>
    <p:extLst>
      <p:ext uri="{BB962C8B-B14F-4D97-AF65-F5344CB8AC3E}">
        <p14:creationId xmlns:p14="http://schemas.microsoft.com/office/powerpoint/2010/main" val="8822617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dirty="0">
                <a:solidFill>
                  <a:srgbClr val="000000"/>
                </a:solidFill>
                <a:effectLst/>
                <a:latin typeface="LinLibertineTB"/>
              </a:rPr>
              <a:t>One-Shot Generalization </a:t>
            </a:r>
            <a:r>
              <a:rPr lang="en-US" sz="1800" b="0" i="0" dirty="0">
                <a:solidFill>
                  <a:srgbClr val="000000"/>
                </a:solidFill>
                <a:effectLst/>
                <a:latin typeface="LinLibertineT"/>
              </a:rPr>
              <a:t>is a common way to prompt LLMs</a:t>
            </a:r>
            <a:br>
              <a:rPr lang="en-US" sz="1800" b="0" i="0" dirty="0">
                <a:solidFill>
                  <a:srgbClr val="000000"/>
                </a:solidFill>
                <a:effectLst/>
                <a:latin typeface="LinLibertineT"/>
              </a:rPr>
            </a:br>
            <a:r>
              <a:rPr lang="en-US" sz="1800" b="0" i="0" dirty="0">
                <a:solidFill>
                  <a:srgbClr val="000000"/>
                </a:solidFill>
                <a:effectLst/>
                <a:latin typeface="LinLibertineT"/>
              </a:rPr>
              <a:t>that are expected to generalize from one example solution. It is a</a:t>
            </a:r>
            <a:br>
              <a:rPr lang="en-US" sz="1800" b="0" i="0" dirty="0">
                <a:solidFill>
                  <a:srgbClr val="000000"/>
                </a:solidFill>
                <a:effectLst/>
                <a:latin typeface="LinLibertineT"/>
              </a:rPr>
            </a:br>
            <a:r>
              <a:rPr lang="en-US" sz="1800" b="0" i="0" dirty="0">
                <a:solidFill>
                  <a:srgbClr val="000000"/>
                </a:solidFill>
                <a:effectLst/>
                <a:latin typeface="LinLibertineT"/>
              </a:rPr>
              <a:t>strong test of generalization, but weaker than the zero-shot setting</a:t>
            </a:r>
            <a:br>
              <a:rPr lang="en-US" sz="1800" b="0" i="0" dirty="0">
                <a:solidFill>
                  <a:srgbClr val="000000"/>
                </a:solidFill>
                <a:effectLst/>
                <a:latin typeface="LinLibertineT"/>
              </a:rPr>
            </a:br>
            <a:r>
              <a:rPr lang="en-US" sz="1800" b="0" i="0" dirty="0">
                <a:solidFill>
                  <a:srgbClr val="000000"/>
                </a:solidFill>
                <a:effectLst/>
                <a:latin typeface="LinLibertineT"/>
              </a:rPr>
              <a:t>which is expected to generalize to other cases without an example</a:t>
            </a:r>
            <a:br>
              <a:rPr lang="en-US" sz="1800" b="0" i="0" dirty="0">
                <a:solidFill>
                  <a:srgbClr val="000000"/>
                </a:solidFill>
                <a:effectLst/>
                <a:latin typeface="LinLibertineT"/>
              </a:rPr>
            </a:br>
            <a:r>
              <a:rPr lang="en-US" sz="1800" b="0" i="0" dirty="0">
                <a:solidFill>
                  <a:srgbClr val="000000"/>
                </a:solidFill>
                <a:effectLst/>
                <a:latin typeface="LinLibertineT"/>
              </a:rPr>
              <a:t>solution. In this experiment, 26 modified versions of all competition</a:t>
            </a:r>
            <a:br>
              <a:rPr lang="en-US" sz="1800" b="0" i="0" dirty="0">
                <a:solidFill>
                  <a:srgbClr val="000000"/>
                </a:solidFill>
                <a:effectLst/>
                <a:latin typeface="LinLibertineT"/>
              </a:rPr>
            </a:br>
            <a:r>
              <a:rPr lang="en-US" sz="1800" b="0" i="0" dirty="0">
                <a:solidFill>
                  <a:srgbClr val="000000"/>
                </a:solidFill>
                <a:effectLst/>
                <a:latin typeface="LinLibertineT"/>
              </a:rPr>
              <a:t>entries are tested, one for each possible choice of one-shot letter. We</a:t>
            </a:r>
            <a:br>
              <a:rPr lang="en-US" sz="1800" b="0" i="0" dirty="0">
                <a:solidFill>
                  <a:srgbClr val="000000"/>
                </a:solidFill>
                <a:effectLst/>
                <a:latin typeface="LinLibertineT"/>
              </a:rPr>
            </a:br>
            <a:r>
              <a:rPr lang="en-US" sz="1800" b="0" i="0" dirty="0">
                <a:solidFill>
                  <a:srgbClr val="000000"/>
                </a:solidFill>
                <a:effectLst/>
                <a:latin typeface="LinLibertineT"/>
              </a:rPr>
              <a:t>modified the original prompts to remove any explicit solutions other</a:t>
            </a:r>
            <a:br>
              <a:rPr lang="en-US" sz="1800" b="0" i="0" dirty="0">
                <a:solidFill>
                  <a:srgbClr val="000000"/>
                </a:solidFill>
                <a:effectLst/>
                <a:latin typeface="LinLibertineT"/>
              </a:rPr>
            </a:br>
            <a:r>
              <a:rPr lang="en-US" sz="1800" b="0" i="0" dirty="0">
                <a:solidFill>
                  <a:srgbClr val="000000"/>
                </a:solidFill>
                <a:effectLst/>
                <a:latin typeface="LinLibertineT"/>
              </a:rPr>
              <a:t>than the one letter being tested each time. While some submissions</a:t>
            </a:r>
            <a:br>
              <a:rPr lang="en-US" sz="1800" b="0" i="0" dirty="0">
                <a:solidFill>
                  <a:srgbClr val="000000"/>
                </a:solidFill>
                <a:effectLst/>
                <a:latin typeface="LinLibertineT"/>
              </a:rPr>
            </a:br>
            <a:r>
              <a:rPr lang="en-US" sz="1800" b="0" i="0" dirty="0">
                <a:solidFill>
                  <a:srgbClr val="000000"/>
                </a:solidFill>
                <a:effectLst/>
                <a:latin typeface="LinLibertineT"/>
              </a:rPr>
              <a:t>have an example for each of the letters (namely The Organizer and</a:t>
            </a:r>
            <a:br>
              <a:rPr lang="en-US" sz="1800" b="0" i="0" dirty="0">
                <a:solidFill>
                  <a:srgbClr val="000000"/>
                </a:solidFill>
                <a:effectLst/>
                <a:latin typeface="LinLibertineT"/>
              </a:rPr>
            </a:br>
            <a:r>
              <a:rPr lang="en-US" sz="1800" b="0" i="0" dirty="0" err="1">
                <a:solidFill>
                  <a:srgbClr val="000000"/>
                </a:solidFill>
                <a:effectLst/>
                <a:latin typeface="LinLibertineT"/>
              </a:rPr>
              <a:t>dereventsolve</a:t>
            </a:r>
            <a:r>
              <a:rPr lang="en-US" sz="1800" b="0" i="0" dirty="0">
                <a:solidFill>
                  <a:srgbClr val="000000"/>
                </a:solidFill>
                <a:effectLst/>
                <a:latin typeface="LinLibertineT"/>
              </a:rPr>
              <a:t>), the rest include partial examples, so in some cases</a:t>
            </a:r>
            <a:br>
              <a:rPr lang="en-US" sz="1800" b="0" i="0" dirty="0">
                <a:solidFill>
                  <a:srgbClr val="000000"/>
                </a:solidFill>
                <a:effectLst/>
                <a:latin typeface="LinLibertineT"/>
              </a:rPr>
            </a:br>
            <a:r>
              <a:rPr lang="en-US" sz="1800" b="0" i="0" dirty="0">
                <a:solidFill>
                  <a:srgbClr val="000000"/>
                </a:solidFill>
                <a:effectLst/>
                <a:latin typeface="LinLibertineT"/>
              </a:rPr>
              <a:t>this results in the modified prompts actually being zero-shot. In</a:t>
            </a:r>
            <a:br>
              <a:rPr lang="en-US" sz="1800" b="0" i="0" dirty="0">
                <a:solidFill>
                  <a:srgbClr val="000000"/>
                </a:solidFill>
                <a:effectLst/>
                <a:latin typeface="LinLibertineT"/>
              </a:rPr>
            </a:br>
            <a:r>
              <a:rPr lang="en-US" sz="1800" b="0" i="0" dirty="0">
                <a:solidFill>
                  <a:srgbClr val="000000"/>
                </a:solidFill>
                <a:effectLst/>
                <a:latin typeface="LinLibertineT"/>
              </a:rPr>
              <a:t>those cases we excluded them from the results presentation.</a:t>
            </a:r>
            <a:r>
              <a:rPr lang="en-US" dirty="0"/>
              <a:t> </a:t>
            </a:r>
            <a:br>
              <a:rPr lang="en-US" dirty="0"/>
            </a:br>
            <a:endParaRPr lang="en-US" dirty="0"/>
          </a:p>
          <a:p>
            <a:r>
              <a:rPr lang="en-US" sz="1800" b="1" i="0" dirty="0">
                <a:solidFill>
                  <a:srgbClr val="000000"/>
                </a:solidFill>
                <a:effectLst/>
                <a:latin typeface="LinLibertineTB"/>
              </a:rPr>
              <a:t>Figure 6: Results of the One-Shot Generalization Experiment.</a:t>
            </a:r>
            <a:br>
              <a:rPr lang="en-US" sz="1800" b="1" i="0" dirty="0">
                <a:solidFill>
                  <a:srgbClr val="000000"/>
                </a:solidFill>
                <a:effectLst/>
                <a:latin typeface="LinLibertineTB"/>
              </a:rPr>
            </a:br>
            <a:r>
              <a:rPr lang="en-US" sz="1800" b="1" i="0" dirty="0">
                <a:solidFill>
                  <a:srgbClr val="000000"/>
                </a:solidFill>
                <a:effectLst/>
                <a:latin typeface="LinLibertineTB"/>
              </a:rPr>
              <a:t>A subset of prompts include instructions for generating specific letters, and the performance for a prompt is shown only</a:t>
            </a:r>
            <a:br>
              <a:rPr lang="en-US" sz="1800" b="1" i="0" dirty="0">
                <a:solidFill>
                  <a:srgbClr val="000000"/>
                </a:solidFill>
                <a:effectLst/>
                <a:latin typeface="LinLibertineTB"/>
              </a:rPr>
            </a:br>
            <a:r>
              <a:rPr lang="en-US" sz="1800" b="1" i="0" dirty="0">
                <a:solidFill>
                  <a:srgbClr val="000000"/>
                </a:solidFill>
                <a:effectLst/>
                <a:latin typeface="LinLibertineTB"/>
              </a:rPr>
              <a:t>for prompts that contain the given shot-letter.</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22</a:t>
            </a:fld>
            <a:endParaRPr lang="en-US"/>
          </a:p>
        </p:txBody>
      </p:sp>
    </p:spTree>
    <p:extLst>
      <p:ext uri="{BB962C8B-B14F-4D97-AF65-F5344CB8AC3E}">
        <p14:creationId xmlns:p14="http://schemas.microsoft.com/office/powerpoint/2010/main" val="1033362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LLMs are popular in the mainstream</a:t>
            </a:r>
          </a:p>
          <a:p>
            <a:pPr marL="171450" indent="-171450">
              <a:buFont typeface="Arial" panose="020B0604020202020204" pitchFamily="34" charset="0"/>
              <a:buChar char="•"/>
            </a:pPr>
            <a:r>
              <a:rPr lang="en-US" dirty="0"/>
              <a:t>ChatGPT took over as an app</a:t>
            </a:r>
          </a:p>
        </p:txBody>
      </p:sp>
      <p:sp>
        <p:nvSpPr>
          <p:cNvPr id="4" name="Slide Number Placeholder 3"/>
          <p:cNvSpPr>
            <a:spLocks noGrp="1"/>
          </p:cNvSpPr>
          <p:nvPr>
            <p:ph type="sldNum" sz="quarter" idx="5"/>
          </p:nvPr>
        </p:nvSpPr>
        <p:spPr/>
        <p:txBody>
          <a:bodyPr/>
          <a:lstStyle/>
          <a:p>
            <a:fld id="{74221D1E-7B79-476D-A90A-C92A8E5D0BC2}" type="slidenum">
              <a:rPr lang="en-US" smtClean="0"/>
              <a:t>2</a:t>
            </a:fld>
            <a:endParaRPr lang="en-US"/>
          </a:p>
        </p:txBody>
      </p:sp>
    </p:spTree>
    <p:extLst>
      <p:ext uri="{BB962C8B-B14F-4D97-AF65-F5344CB8AC3E}">
        <p14:creationId xmlns:p14="http://schemas.microsoft.com/office/powerpoint/2010/main" val="36073260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2024-05-09 (</a:t>
            </a:r>
            <a:r>
              <a:rPr lang="en-US" sz="1800" dirty="0" err="1"/>
              <a:t>amy</a:t>
            </a:r>
            <a:r>
              <a:rPr lang="en-US" sz="1800" dirty="0"/>
              <a:t>): </a:t>
            </a:r>
          </a:p>
          <a:p>
            <a:pPr marL="171450" indent="-171450">
              <a:buFont typeface="Arial" panose="020B0604020202020204" pitchFamily="34" charset="0"/>
              <a:buChar char="•"/>
            </a:pPr>
            <a:r>
              <a:rPr lang="en-US" sz="1800" dirty="0"/>
              <a:t>Make sure that when you present any of the figures that you explain what the audience is looking at before diving into a discussion of the results.</a:t>
            </a:r>
          </a:p>
          <a:p>
            <a:endParaRPr lang="en-US" sz="1800" b="1" i="0" dirty="0">
              <a:solidFill>
                <a:srgbClr val="000000"/>
              </a:solidFill>
              <a:effectLst/>
              <a:latin typeface="LinLibertineTB"/>
            </a:endParaRPr>
          </a:p>
          <a:p>
            <a:endParaRPr lang="en-US" sz="1800" b="1" i="0" dirty="0">
              <a:solidFill>
                <a:srgbClr val="000000"/>
              </a:solidFill>
              <a:effectLst/>
              <a:latin typeface="LinLibertineTB"/>
            </a:endParaRPr>
          </a:p>
          <a:p>
            <a:r>
              <a:rPr lang="en-US" sz="1800" b="1" i="0" dirty="0">
                <a:solidFill>
                  <a:srgbClr val="000000"/>
                </a:solidFill>
                <a:effectLst/>
                <a:latin typeface="LinLibertineTB"/>
              </a:rPr>
              <a:t>N-Shot Generalization </a:t>
            </a:r>
            <a:r>
              <a:rPr lang="en-US" sz="1800" b="0" i="0" dirty="0">
                <a:solidFill>
                  <a:srgbClr val="000000"/>
                </a:solidFill>
                <a:effectLst/>
                <a:latin typeface="LinLibertineT"/>
              </a:rPr>
              <a:t>is based on the modified versions of</a:t>
            </a:r>
            <a:br>
              <a:rPr lang="en-US" sz="1800" b="0" i="0" dirty="0">
                <a:solidFill>
                  <a:srgbClr val="000000"/>
                </a:solidFill>
                <a:effectLst/>
                <a:latin typeface="LinLibertineT"/>
              </a:rPr>
            </a:br>
            <a:r>
              <a:rPr lang="en-US" sz="1800" b="0" i="0" dirty="0">
                <a:solidFill>
                  <a:srgbClr val="000000"/>
                </a:solidFill>
                <a:effectLst/>
                <a:latin typeface="LinLibertineT"/>
              </a:rPr>
              <a:t>‘The Organizer’ and ‘</a:t>
            </a:r>
            <a:r>
              <a:rPr lang="en-US" sz="1800" b="0" i="0" dirty="0" err="1">
                <a:solidFill>
                  <a:srgbClr val="000000"/>
                </a:solidFill>
                <a:effectLst/>
                <a:latin typeface="LinLibertineT"/>
              </a:rPr>
              <a:t>Prompt_Wranglers</a:t>
            </a:r>
            <a:r>
              <a:rPr lang="en-US" sz="1800" b="0" i="0" dirty="0">
                <a:solidFill>
                  <a:srgbClr val="000000"/>
                </a:solidFill>
                <a:effectLst/>
                <a:latin typeface="LinLibertineT"/>
              </a:rPr>
              <a:t>’. This experiment varies</a:t>
            </a:r>
            <a:br>
              <a:rPr lang="en-US" sz="1800" b="0" i="0" dirty="0">
                <a:solidFill>
                  <a:srgbClr val="000000"/>
                </a:solidFill>
                <a:effectLst/>
                <a:latin typeface="LinLibertineT"/>
              </a:rPr>
            </a:br>
            <a:r>
              <a:rPr lang="en-US" sz="1800" b="0" i="0" dirty="0">
                <a:solidFill>
                  <a:srgbClr val="000000"/>
                </a:solidFill>
                <a:effectLst/>
                <a:latin typeface="LinLibertineT"/>
              </a:rPr>
              <a:t>the number of examples (“shots”) given, from zero (as in the </a:t>
            </a:r>
          </a:p>
          <a:p>
            <a:r>
              <a:rPr lang="en-US" sz="1800" b="0" i="0" dirty="0">
                <a:solidFill>
                  <a:srgbClr val="000000"/>
                </a:solidFill>
                <a:effectLst/>
                <a:latin typeface="LinLibertineT"/>
              </a:rPr>
              <a:t>Zero-shot prompting experiment) all the way up to 26 (as in the top</a:t>
            </a:r>
            <a:br>
              <a:rPr lang="en-US" sz="1800" b="0" i="0" dirty="0">
                <a:solidFill>
                  <a:srgbClr val="000000"/>
                </a:solidFill>
                <a:effectLst/>
                <a:latin typeface="LinLibertineT"/>
              </a:rPr>
            </a:br>
            <a:r>
              <a:rPr lang="en-US" sz="1800" b="0" i="0" dirty="0">
                <a:solidFill>
                  <a:srgbClr val="000000"/>
                </a:solidFill>
                <a:effectLst/>
                <a:latin typeface="LinLibertineT"/>
              </a:rPr>
              <a:t>two entries in the original competition). The experiment intends to</a:t>
            </a:r>
            <a:br>
              <a:rPr lang="en-US" sz="1800" b="0" i="0" dirty="0">
                <a:solidFill>
                  <a:srgbClr val="000000"/>
                </a:solidFill>
                <a:effectLst/>
                <a:latin typeface="LinLibertineT"/>
              </a:rPr>
            </a:br>
            <a:r>
              <a:rPr lang="en-US" sz="1800" b="0" i="0" dirty="0">
                <a:solidFill>
                  <a:srgbClr val="000000"/>
                </a:solidFill>
                <a:effectLst/>
                <a:latin typeface="LinLibertineT"/>
              </a:rPr>
              <a:t>investigate generalization along a continuum from zero example</a:t>
            </a:r>
            <a:br>
              <a:rPr lang="en-US" sz="1800" b="0" i="0" dirty="0">
                <a:solidFill>
                  <a:srgbClr val="000000"/>
                </a:solidFill>
                <a:effectLst/>
                <a:latin typeface="LinLibertineT"/>
              </a:rPr>
            </a:br>
            <a:r>
              <a:rPr lang="en-US" sz="1800" b="0" i="0" dirty="0">
                <a:solidFill>
                  <a:srgbClr val="000000"/>
                </a:solidFill>
                <a:effectLst/>
                <a:latin typeface="LinLibertineT"/>
              </a:rPr>
              <a:t>solutions provided in the prompt to all 26 example letters. The</a:t>
            </a:r>
            <a:br>
              <a:rPr lang="en-US" sz="1800" b="0" i="0" dirty="0">
                <a:solidFill>
                  <a:srgbClr val="000000"/>
                </a:solidFill>
                <a:effectLst/>
                <a:latin typeface="LinLibertineT"/>
              </a:rPr>
            </a:br>
            <a:r>
              <a:rPr lang="en-US" sz="1800" b="0" i="0" dirty="0">
                <a:solidFill>
                  <a:srgbClr val="000000"/>
                </a:solidFill>
                <a:effectLst/>
                <a:latin typeface="LinLibertineT"/>
              </a:rPr>
              <a:t>experiment starts by removing all shots from the prompts, and</a:t>
            </a:r>
            <a:br>
              <a:rPr lang="en-US" sz="1800" b="0" i="0" dirty="0">
                <a:solidFill>
                  <a:srgbClr val="000000"/>
                </a:solidFill>
                <a:effectLst/>
                <a:latin typeface="LinLibertineT"/>
              </a:rPr>
            </a:br>
            <a:r>
              <a:rPr lang="en-US" sz="1800" b="0" i="0" dirty="0">
                <a:solidFill>
                  <a:srgbClr val="000000"/>
                </a:solidFill>
                <a:effectLst/>
                <a:latin typeface="LinLibertineT"/>
              </a:rPr>
              <a:t>slowly reintroducing examples for the letter ‘A,’ then ‘A’ and ‘B’,</a:t>
            </a:r>
            <a:br>
              <a:rPr lang="en-US" sz="1800" b="0" i="0" dirty="0">
                <a:solidFill>
                  <a:srgbClr val="000000"/>
                </a:solidFill>
                <a:effectLst/>
                <a:latin typeface="LinLibertineT"/>
              </a:rPr>
            </a:br>
            <a:r>
              <a:rPr lang="en-US" sz="1800" b="0" i="0" dirty="0">
                <a:solidFill>
                  <a:srgbClr val="000000"/>
                </a:solidFill>
                <a:effectLst/>
                <a:latin typeface="LinLibertineT"/>
              </a:rPr>
              <a:t>iteratively adding letters until all 26 shots are provided in each</a:t>
            </a:r>
            <a:br>
              <a:rPr lang="en-US" sz="1800" b="0" i="0" dirty="0">
                <a:solidFill>
                  <a:srgbClr val="000000"/>
                </a:solidFill>
                <a:effectLst/>
                <a:latin typeface="LinLibertineT"/>
              </a:rPr>
            </a:br>
            <a:r>
              <a:rPr lang="en-US" sz="1800" b="0" i="0" dirty="0">
                <a:solidFill>
                  <a:srgbClr val="000000"/>
                </a:solidFill>
                <a:effectLst/>
                <a:latin typeface="LinLibertineT"/>
              </a:rPr>
              <a:t>prompt.</a:t>
            </a:r>
            <a:r>
              <a:rPr lang="en-US" dirty="0"/>
              <a:t> </a:t>
            </a:r>
          </a:p>
          <a:p>
            <a:endParaRPr lang="en-US" dirty="0"/>
          </a:p>
          <a:p>
            <a:r>
              <a:rPr lang="en-US" sz="1800" b="1" i="0" dirty="0">
                <a:solidFill>
                  <a:srgbClr val="000000"/>
                </a:solidFill>
                <a:effectLst/>
                <a:latin typeface="LinLibertineTB"/>
              </a:rPr>
              <a:t>Figure 7: Results of the N-Shot Generalization Experiment.</a:t>
            </a:r>
            <a:br>
              <a:rPr lang="en-US" sz="1800" b="1" i="0" dirty="0">
                <a:solidFill>
                  <a:srgbClr val="000000"/>
                </a:solidFill>
                <a:effectLst/>
                <a:latin typeface="LinLibertineTB"/>
              </a:rPr>
            </a:br>
            <a:r>
              <a:rPr lang="en-US" sz="1800" b="1" i="0" dirty="0">
                <a:solidFill>
                  <a:srgbClr val="000000"/>
                </a:solidFill>
                <a:effectLst/>
                <a:latin typeface="LinLibertineTB"/>
              </a:rPr>
              <a:t>The number of shots N ranges from 0 at the left to 26 at the</a:t>
            </a:r>
            <a:br>
              <a:rPr lang="en-US" sz="1800" b="1" i="0" dirty="0">
                <a:solidFill>
                  <a:srgbClr val="000000"/>
                </a:solidFill>
                <a:effectLst/>
                <a:latin typeface="LinLibertineTB"/>
              </a:rPr>
            </a:br>
            <a:r>
              <a:rPr lang="en-US" sz="1800" b="1" i="0" dirty="0">
                <a:solidFill>
                  <a:srgbClr val="000000"/>
                </a:solidFill>
                <a:effectLst/>
                <a:latin typeface="LinLibertineTB"/>
              </a:rPr>
              <a:t>right. These experiments test two prompts: ‘The Organizer’</a:t>
            </a:r>
            <a:br>
              <a:rPr lang="en-US" sz="1800" b="1" i="0" dirty="0">
                <a:solidFill>
                  <a:srgbClr val="000000"/>
                </a:solidFill>
                <a:effectLst/>
                <a:latin typeface="LinLibertineTB"/>
              </a:rPr>
            </a:br>
            <a:r>
              <a:rPr lang="en-US" sz="1800" b="1" i="0" dirty="0">
                <a:solidFill>
                  <a:srgbClr val="000000"/>
                </a:solidFill>
                <a:effectLst/>
                <a:latin typeface="LinLibertineTB"/>
              </a:rPr>
              <a:t>and ‘</a:t>
            </a:r>
            <a:r>
              <a:rPr lang="en-US" sz="1800" b="1" i="0" dirty="0" err="1">
                <a:solidFill>
                  <a:srgbClr val="000000"/>
                </a:solidFill>
                <a:effectLst/>
                <a:latin typeface="LinLibertineTB"/>
              </a:rPr>
              <a:t>Prompt_Wranglers</a:t>
            </a:r>
            <a:r>
              <a:rPr lang="en-US" sz="1800" b="1" i="0" dirty="0">
                <a:solidFill>
                  <a:srgbClr val="000000"/>
                </a:solidFill>
                <a:effectLst/>
                <a:latin typeface="LinLibertineTB"/>
              </a:rPr>
              <a:t>’</a:t>
            </a:r>
            <a:r>
              <a:rPr lang="en-US" dirty="0"/>
              <a:t> </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23</a:t>
            </a:fld>
            <a:endParaRPr lang="en-US"/>
          </a:p>
        </p:txBody>
      </p:sp>
    </p:spTree>
    <p:extLst>
      <p:ext uri="{BB962C8B-B14F-4D97-AF65-F5344CB8AC3E}">
        <p14:creationId xmlns:p14="http://schemas.microsoft.com/office/powerpoint/2010/main" val="23137538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2024-05-09 (</a:t>
            </a:r>
            <a:r>
              <a:rPr lang="en-US" dirty="0" err="1"/>
              <a:t>amy</a:t>
            </a:r>
            <a:r>
              <a:rPr lang="en-US" dirty="0"/>
              <a:t>):</a:t>
            </a:r>
          </a:p>
          <a:p>
            <a:pPr marL="171450" indent="-171450">
              <a:buFont typeface="Arial" panose="020B0604020202020204" pitchFamily="34" charset="0"/>
              <a:buChar char="•"/>
            </a:pPr>
            <a:r>
              <a:rPr lang="en-US" dirty="0"/>
              <a:t>We should talk about the evo prompting work that we wanted to do even if we do not include it in the presentation.</a:t>
            </a:r>
          </a:p>
          <a:p>
            <a:pPr marL="171450" indent="-171450">
              <a:buFont typeface="Arial" panose="020B0604020202020204" pitchFamily="34" charset="0"/>
              <a:buChar char="•"/>
            </a:pPr>
            <a:r>
              <a:rPr lang="en-US" dirty="0"/>
              <a:t>It could be good to tell the narrative behind why we care about the ChatGPT4PCG competition. </a:t>
            </a:r>
          </a:p>
          <a:p>
            <a:pPr marL="628650" lvl="1" indent="-171450">
              <a:buFont typeface="Arial" panose="020B0604020202020204" pitchFamily="34" charset="0"/>
              <a:buChar char="•"/>
            </a:pPr>
            <a:r>
              <a:rPr lang="en-US" dirty="0"/>
              <a:t>Surprised by results as we were sitting in Boston 2023</a:t>
            </a:r>
          </a:p>
          <a:p>
            <a:pPr marL="628650" lvl="1" indent="-171450">
              <a:buFont typeface="Arial" panose="020B0604020202020204" pitchFamily="34" charset="0"/>
              <a:buChar char="•"/>
            </a:pPr>
            <a:r>
              <a:rPr lang="en-US" dirty="0"/>
              <a:t>You had spent a lot of time, attention, energy studying prompting (chain of thought, …, …). You also were using the tools provided by the organizers like the interface for looking at letter classification.</a:t>
            </a:r>
          </a:p>
          <a:p>
            <a:pPr marL="628650" lvl="1" indent="-171450">
              <a:buFont typeface="Arial" panose="020B0604020202020204" pitchFamily="34" charset="0"/>
              <a:buChar char="•"/>
            </a:pPr>
            <a:r>
              <a:rPr lang="en-US" dirty="0"/>
              <a:t>Thought that a score of 0 was rough and took a look at the competitor entries.</a:t>
            </a:r>
          </a:p>
          <a:p>
            <a:pPr marL="628650" lvl="1" indent="-171450">
              <a:buFont typeface="Arial" panose="020B0604020202020204" pitchFamily="34" charset="0"/>
              <a:buChar char="•"/>
            </a:pPr>
            <a:r>
              <a:rPr lang="en-US" dirty="0"/>
              <a:t>Surprised and betrayed to see that generalization had nothing to do with the success of the top prompts (The Organizer and </a:t>
            </a:r>
            <a:r>
              <a:rPr lang="en-US" dirty="0" err="1"/>
              <a:t>deresentsolve</a:t>
            </a:r>
            <a:r>
              <a:rPr lang="en-US" dirty="0"/>
              <a:t>)</a:t>
            </a:r>
          </a:p>
          <a:p>
            <a:pPr marL="628650" lvl="1" indent="-171450">
              <a:buFont typeface="Arial" panose="020B0604020202020204" pitchFamily="34" charset="0"/>
              <a:buChar char="•"/>
            </a:pPr>
            <a:r>
              <a:rPr lang="en-US" dirty="0"/>
              <a:t>Wanted to understand more about prompting techniques to do as well as they did.</a:t>
            </a: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24</a:t>
            </a:fld>
            <a:endParaRPr lang="en-US"/>
          </a:p>
        </p:txBody>
      </p:sp>
    </p:spTree>
    <p:extLst>
      <p:ext uri="{BB962C8B-B14F-4D97-AF65-F5344CB8AC3E}">
        <p14:creationId xmlns:p14="http://schemas.microsoft.com/office/powerpoint/2010/main" val="2247059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2024-05-09 (</a:t>
            </a:r>
            <a:r>
              <a:rPr lang="en-US" dirty="0" err="1"/>
              <a:t>amy</a:t>
            </a:r>
            <a:r>
              <a:rPr lang="en-US" dirty="0"/>
              <a:t>):</a:t>
            </a:r>
          </a:p>
          <a:p>
            <a:pPr marL="171450" lvl="0" indent="-171450">
              <a:buFont typeface="Arial" panose="020B0604020202020204" pitchFamily="34" charset="0"/>
              <a:buChar char="•"/>
            </a:pPr>
            <a:r>
              <a:rPr lang="en-US" dirty="0"/>
              <a:t>Affordances provided by prompting -&gt;</a:t>
            </a:r>
          </a:p>
          <a:p>
            <a:pPr marL="628650" lvl="1" indent="-171450">
              <a:buFont typeface="Arial" panose="020B0604020202020204" pitchFamily="34" charset="0"/>
              <a:buChar char="•"/>
            </a:pPr>
            <a:r>
              <a:rPr lang="en-US" dirty="0"/>
              <a:t>We can more easily and naturally interact with level generators without needing to understand the representations for individual generators.</a:t>
            </a:r>
          </a:p>
        </p:txBody>
      </p:sp>
      <p:sp>
        <p:nvSpPr>
          <p:cNvPr id="4" name="Slide Number Placeholder 3"/>
          <p:cNvSpPr>
            <a:spLocks noGrp="1"/>
          </p:cNvSpPr>
          <p:nvPr>
            <p:ph type="sldNum" sz="quarter" idx="5"/>
          </p:nvPr>
        </p:nvSpPr>
        <p:spPr/>
        <p:txBody>
          <a:bodyPr/>
          <a:lstStyle/>
          <a:p>
            <a:fld id="{74221D1E-7B79-476D-A90A-C92A8E5D0BC2}" type="slidenum">
              <a:rPr lang="en-US" smtClean="0"/>
              <a:t>25</a:t>
            </a:fld>
            <a:endParaRPr lang="en-US"/>
          </a:p>
        </p:txBody>
      </p:sp>
    </p:spTree>
    <p:extLst>
      <p:ext uri="{BB962C8B-B14F-4D97-AF65-F5344CB8AC3E}">
        <p14:creationId xmlns:p14="http://schemas.microsoft.com/office/powerpoint/2010/main" val="12472416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ahnschrift SemiBold Condensed" panose="020B0502040204020203" pitchFamily="34" charset="0"/>
              </a:rPr>
              <a:t>Figure 8 shows the scores calculated for 𝑛 = 100 responses per letter per prompt. It separates the stability and similarity scores for the competition entries with the weightings removed to reduce ambiguity. While most prompts score around 80% or above in stability score shown in the bottom chart, most prompts score between zero and 20% in similarity. In fact there is a sense in which rank differences are nearly entirely decided by similarity scores.</a:t>
            </a: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28</a:t>
            </a:fld>
            <a:endParaRPr lang="en-US"/>
          </a:p>
        </p:txBody>
      </p:sp>
    </p:spTree>
    <p:extLst>
      <p:ext uri="{BB962C8B-B14F-4D97-AF65-F5344CB8AC3E}">
        <p14:creationId xmlns:p14="http://schemas.microsoft.com/office/powerpoint/2010/main" val="19987798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However the top-ranked prompt designed by the organizers</a:t>
            </a:r>
            <a:br>
              <a:rPr lang="en-US" sz="1800" b="0" i="0" dirty="0">
                <a:solidFill>
                  <a:srgbClr val="000000"/>
                </a:solidFill>
                <a:effectLst/>
                <a:latin typeface="LinLibertineT"/>
              </a:rPr>
            </a:br>
            <a:r>
              <a:rPr lang="en-US" sz="1800" b="0" i="0" dirty="0">
                <a:solidFill>
                  <a:srgbClr val="000000"/>
                </a:solidFill>
                <a:effectLst/>
                <a:latin typeface="LinLibertineT"/>
              </a:rPr>
              <a:t>of the competition achieves only a 60% average similarity score.</a:t>
            </a:r>
            <a:br>
              <a:rPr lang="en-US" sz="1800" b="0" i="0" dirty="0">
                <a:solidFill>
                  <a:srgbClr val="000000"/>
                </a:solidFill>
                <a:effectLst/>
                <a:latin typeface="LinLibertineT"/>
              </a:rPr>
            </a:br>
            <a:r>
              <a:rPr lang="en-US" sz="1800" b="0" i="0" dirty="0">
                <a:solidFill>
                  <a:srgbClr val="000000"/>
                </a:solidFill>
                <a:effectLst/>
                <a:latin typeface="LinLibertineT"/>
              </a:rPr>
              <a:t>One possible cause for the low similarity scores may be due to the</a:t>
            </a:r>
            <a:br>
              <a:rPr lang="en-US" sz="1800" b="0" i="0" dirty="0">
                <a:solidFill>
                  <a:srgbClr val="000000"/>
                </a:solidFill>
                <a:effectLst/>
                <a:latin typeface="LinLibertineT"/>
              </a:rPr>
            </a:br>
            <a:r>
              <a:rPr lang="en-US" sz="1800" b="0" i="0" dirty="0">
                <a:solidFill>
                  <a:srgbClr val="000000"/>
                </a:solidFill>
                <a:effectLst/>
                <a:latin typeface="LinLibertineT"/>
              </a:rPr>
              <a:t>training data, which is a collection of handwritten letters. Figure 9</a:t>
            </a:r>
            <a:br>
              <a:rPr lang="en-US" sz="1800" b="0" i="0" dirty="0">
                <a:solidFill>
                  <a:srgbClr val="000000"/>
                </a:solidFill>
                <a:effectLst/>
                <a:latin typeface="LinLibertineT"/>
              </a:rPr>
            </a:br>
            <a:r>
              <a:rPr lang="en-US" sz="1800" b="0" i="0" dirty="0">
                <a:solidFill>
                  <a:srgbClr val="000000"/>
                </a:solidFill>
                <a:effectLst/>
                <a:latin typeface="LinLibertineT"/>
              </a:rPr>
              <a:t>shows block letters clearly representing ’A’ and ’B,’ yet the </a:t>
            </a:r>
            <a:r>
              <a:rPr lang="en-US" sz="1800" b="0" i="0" dirty="0" err="1">
                <a:solidFill>
                  <a:srgbClr val="000000"/>
                </a:solidFill>
                <a:effectLst/>
                <a:latin typeface="LinLibertineT"/>
              </a:rPr>
              <a:t>softmax</a:t>
            </a:r>
            <a:br>
              <a:rPr lang="en-US" sz="1800" b="0" i="0" dirty="0">
                <a:solidFill>
                  <a:srgbClr val="000000"/>
                </a:solidFill>
                <a:effectLst/>
                <a:latin typeface="LinLibertineT"/>
              </a:rPr>
            </a:br>
            <a:r>
              <a:rPr lang="en-US" sz="1800" b="0" i="0" dirty="0">
                <a:solidFill>
                  <a:srgbClr val="000000"/>
                </a:solidFill>
                <a:effectLst/>
                <a:latin typeface="LinLibertineT"/>
              </a:rPr>
              <a:t>probability of these target letters is 0.00 for ’A’ and 0.07 for ’B.’</a:t>
            </a:r>
            <a:br>
              <a:rPr lang="en-US" sz="1800" b="0" i="0" dirty="0">
                <a:solidFill>
                  <a:srgbClr val="000000"/>
                </a:solidFill>
                <a:effectLst/>
                <a:latin typeface="LinLibertineT"/>
              </a:rPr>
            </a:br>
            <a:r>
              <a:rPr lang="en-US" sz="1800" b="0" i="0" dirty="0">
                <a:solidFill>
                  <a:srgbClr val="000000"/>
                </a:solidFill>
                <a:effectLst/>
                <a:latin typeface="LinLibertineT"/>
              </a:rPr>
              <a:t>These letters would both be classified as H with probability 0.99</a:t>
            </a:r>
            <a:br>
              <a:rPr lang="en-US" sz="1800" b="0" i="0" dirty="0">
                <a:solidFill>
                  <a:srgbClr val="000000"/>
                </a:solidFill>
                <a:effectLst/>
                <a:latin typeface="LinLibertineT"/>
              </a:rPr>
            </a:br>
            <a:r>
              <a:rPr lang="en-US" sz="1800" b="0" i="0" dirty="0">
                <a:solidFill>
                  <a:srgbClr val="000000"/>
                </a:solidFill>
                <a:effectLst/>
                <a:latin typeface="LinLibertineT"/>
              </a:rPr>
              <a:t>and 0.81 percent chance. Similarly, the block letter G is assigned</a:t>
            </a:r>
            <a:br>
              <a:rPr lang="en-US" sz="1800" b="0" i="0" dirty="0">
                <a:solidFill>
                  <a:srgbClr val="000000"/>
                </a:solidFill>
                <a:effectLst/>
                <a:latin typeface="LinLibertineT"/>
              </a:rPr>
            </a:br>
            <a:r>
              <a:rPr lang="en-US" sz="1800" b="0" i="0" dirty="0">
                <a:solidFill>
                  <a:srgbClr val="000000"/>
                </a:solidFill>
                <a:effectLst/>
                <a:latin typeface="LinLibertineT"/>
              </a:rPr>
              <a:t>a 0.40 chance of being an ’E’, 0.29 chance of ’Z’, 0.15 chance of I,</a:t>
            </a:r>
            <a:br>
              <a:rPr lang="en-US" sz="1800" b="0" i="0" dirty="0">
                <a:solidFill>
                  <a:srgbClr val="000000"/>
                </a:solidFill>
                <a:effectLst/>
                <a:latin typeface="LinLibertineT"/>
              </a:rPr>
            </a:br>
            <a:r>
              <a:rPr lang="en-US" sz="1800" b="0" i="0" dirty="0">
                <a:solidFill>
                  <a:srgbClr val="000000"/>
                </a:solidFill>
                <a:effectLst/>
                <a:latin typeface="LinLibertineT"/>
              </a:rPr>
              <a:t>and 0.04 chance of F. While the letter ’C’ would be a reasonable</a:t>
            </a:r>
            <a:br>
              <a:rPr lang="en-US" sz="1800" b="0" i="0" dirty="0">
                <a:solidFill>
                  <a:srgbClr val="000000"/>
                </a:solidFill>
                <a:effectLst/>
                <a:latin typeface="LinLibertineT"/>
              </a:rPr>
            </a:br>
            <a:r>
              <a:rPr lang="en-US" sz="1800" b="0" i="0" dirty="0">
                <a:solidFill>
                  <a:srgbClr val="000000"/>
                </a:solidFill>
                <a:effectLst/>
                <a:latin typeface="LinLibertineT"/>
              </a:rPr>
              <a:t>mistake, neither ’G’ nor ’C’ are recognized with any probability.</a:t>
            </a:r>
            <a:br>
              <a:rPr lang="en-US" sz="1800" b="0" i="0" dirty="0">
                <a:solidFill>
                  <a:srgbClr val="000000"/>
                </a:solidFill>
                <a:effectLst/>
                <a:latin typeface="LinLibertineT"/>
              </a:rPr>
            </a:br>
            <a:r>
              <a:rPr lang="en-US" sz="1800" b="0" i="0" dirty="0">
                <a:solidFill>
                  <a:srgbClr val="000000"/>
                </a:solidFill>
                <a:effectLst/>
                <a:latin typeface="LinLibertineT"/>
              </a:rPr>
              <a:t>The classifier is similarly confused with ’X’, guessing 0.37 chance</a:t>
            </a:r>
            <a:br>
              <a:rPr lang="en-US" sz="1800" b="0" i="0" dirty="0">
                <a:solidFill>
                  <a:srgbClr val="000000"/>
                </a:solidFill>
                <a:effectLst/>
                <a:latin typeface="LinLibertineT"/>
              </a:rPr>
            </a:br>
            <a:r>
              <a:rPr lang="en-US" sz="1800" b="0" i="0" dirty="0">
                <a:solidFill>
                  <a:srgbClr val="000000"/>
                </a:solidFill>
                <a:effectLst/>
                <a:latin typeface="LinLibertineT"/>
              </a:rPr>
              <a:t>of ’F’, 0.33 chance of ’H’, 0.09 ’Z’, 0.03 ’I’, and 0.02 ’K.’ Given the</a:t>
            </a:r>
            <a:br>
              <a:rPr lang="en-US" sz="1800" b="0" i="0" dirty="0">
                <a:solidFill>
                  <a:srgbClr val="000000"/>
                </a:solidFill>
                <a:effectLst/>
                <a:latin typeface="LinLibertineT"/>
              </a:rPr>
            </a:br>
            <a:r>
              <a:rPr lang="en-US" sz="1800" b="0" i="0" dirty="0">
                <a:solidFill>
                  <a:srgbClr val="000000"/>
                </a:solidFill>
                <a:effectLst/>
                <a:latin typeface="LinLibertineT"/>
              </a:rPr>
              <a:t>chances of misclassification, score is likely largely impacted by the</a:t>
            </a:r>
            <a:br>
              <a:rPr lang="en-US" sz="1800" b="0" i="0" dirty="0">
                <a:solidFill>
                  <a:srgbClr val="000000"/>
                </a:solidFill>
                <a:effectLst/>
                <a:latin typeface="LinLibertineT"/>
              </a:rPr>
            </a:br>
            <a:r>
              <a:rPr lang="en-US" sz="1800" b="0" i="0" dirty="0">
                <a:solidFill>
                  <a:srgbClr val="000000"/>
                </a:solidFill>
                <a:effectLst/>
                <a:latin typeface="LinLibertineT"/>
              </a:rPr>
              <a:t>quality of the classifier. Future work will address training a classifier</a:t>
            </a:r>
            <a:br>
              <a:rPr lang="en-US" sz="1800" b="0" i="0" dirty="0">
                <a:solidFill>
                  <a:srgbClr val="000000"/>
                </a:solidFill>
                <a:effectLst/>
                <a:latin typeface="LinLibertineT"/>
              </a:rPr>
            </a:br>
            <a:r>
              <a:rPr lang="en-US" sz="1800" b="0" i="0" dirty="0">
                <a:solidFill>
                  <a:srgbClr val="000000"/>
                </a:solidFill>
                <a:effectLst/>
                <a:latin typeface="LinLibertineT"/>
              </a:rPr>
              <a:t>on a more appropriate dataset for the task.</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30</a:t>
            </a:fld>
            <a:endParaRPr lang="en-US"/>
          </a:p>
        </p:txBody>
      </p:sp>
    </p:spTree>
    <p:extLst>
      <p:ext uri="{BB962C8B-B14F-4D97-AF65-F5344CB8AC3E}">
        <p14:creationId xmlns:p14="http://schemas.microsoft.com/office/powerpoint/2010/main" val="6144700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This paper takes a deep-dive into the ChatGPT4PCG competition</a:t>
            </a:r>
            <a:br>
              <a:rPr lang="en-US" sz="1800" b="0" i="0" dirty="0">
                <a:solidFill>
                  <a:srgbClr val="000000"/>
                </a:solidFill>
                <a:effectLst/>
                <a:latin typeface="LinLibertineT"/>
              </a:rPr>
            </a:br>
            <a:r>
              <a:rPr lang="en-US" sz="1800" b="0" i="0" dirty="0">
                <a:solidFill>
                  <a:srgbClr val="000000"/>
                </a:solidFill>
                <a:effectLst/>
                <a:latin typeface="LinLibertineT"/>
              </a:rPr>
              <a:t>and explores whether the competition is replicable and whether</a:t>
            </a:r>
            <a:br>
              <a:rPr lang="en-US" sz="1800" b="0" i="0" dirty="0">
                <a:solidFill>
                  <a:srgbClr val="000000"/>
                </a:solidFill>
                <a:effectLst/>
                <a:latin typeface="LinLibertineT"/>
              </a:rPr>
            </a:br>
            <a:r>
              <a:rPr lang="en-US" sz="1800" b="0" i="0" dirty="0">
                <a:solidFill>
                  <a:srgbClr val="000000"/>
                </a:solidFill>
                <a:effectLst/>
                <a:latin typeface="LinLibertineT"/>
              </a:rPr>
              <a:t>prompts are generalizing or simply giving to ChatGPT-3.5 a memorization cheat-sheet. </a:t>
            </a:r>
          </a:p>
          <a:p>
            <a:r>
              <a:rPr lang="en-US" sz="1800" b="0" i="0" dirty="0">
                <a:solidFill>
                  <a:srgbClr val="000000"/>
                </a:solidFill>
                <a:effectLst/>
                <a:latin typeface="LinLibertineT"/>
              </a:rPr>
              <a:t>For the replication experiment, the competition code is run locally and six months after the competition was</a:t>
            </a:r>
            <a:br>
              <a:rPr lang="en-US" sz="1800" b="0" i="0" dirty="0">
                <a:solidFill>
                  <a:srgbClr val="000000"/>
                </a:solidFill>
                <a:effectLst/>
                <a:latin typeface="LinLibertineT"/>
              </a:rPr>
            </a:br>
            <a:r>
              <a:rPr lang="en-US" sz="1800" b="0" i="0" dirty="0">
                <a:solidFill>
                  <a:srgbClr val="000000"/>
                </a:solidFill>
                <a:effectLst/>
                <a:latin typeface="LinLibertineT"/>
              </a:rPr>
              <a:t>held. While many prompts earn similar scores, two of the 15 ranked</a:t>
            </a:r>
            <a:br>
              <a:rPr lang="en-US" sz="1800" b="0" i="0" dirty="0">
                <a:solidFill>
                  <a:srgbClr val="000000"/>
                </a:solidFill>
                <a:effectLst/>
                <a:latin typeface="LinLibertineT"/>
              </a:rPr>
            </a:br>
            <a:r>
              <a:rPr lang="en-US" sz="1800" b="0" i="0" dirty="0">
                <a:solidFill>
                  <a:srgbClr val="000000"/>
                </a:solidFill>
                <a:effectLst/>
                <a:latin typeface="LinLibertineT"/>
              </a:rPr>
              <a:t>entrants do considerably better in the replication experiment than</a:t>
            </a:r>
            <a:br>
              <a:rPr lang="en-US" sz="1800" b="0" i="0" dirty="0">
                <a:solidFill>
                  <a:srgbClr val="000000"/>
                </a:solidFill>
                <a:effectLst/>
                <a:latin typeface="LinLibertineT"/>
              </a:rPr>
            </a:br>
            <a:r>
              <a:rPr lang="en-US" sz="1800" b="0" i="0" dirty="0">
                <a:solidFill>
                  <a:srgbClr val="000000"/>
                </a:solidFill>
                <a:effectLst/>
                <a:latin typeface="LinLibertineT"/>
              </a:rPr>
              <a:t>in the original competition. One reason for the improved performance is the number of valid levels that could be generated and</a:t>
            </a:r>
            <a:br>
              <a:rPr lang="en-US" sz="1800" b="0" i="0" dirty="0">
                <a:solidFill>
                  <a:srgbClr val="000000"/>
                </a:solidFill>
                <a:effectLst/>
                <a:latin typeface="LinLibertineT"/>
              </a:rPr>
            </a:br>
            <a:r>
              <a:rPr lang="en-US" sz="1800" b="0" i="0" dirty="0">
                <a:solidFill>
                  <a:srgbClr val="000000"/>
                </a:solidFill>
                <a:effectLst/>
                <a:latin typeface="LinLibertineT"/>
              </a:rPr>
              <a:t>scored. The ‘</a:t>
            </a:r>
            <a:r>
              <a:rPr lang="en-US" sz="1800" b="0" i="0" dirty="0" err="1">
                <a:solidFill>
                  <a:srgbClr val="000000"/>
                </a:solidFill>
                <a:effectLst/>
                <a:latin typeface="LinLibertineT"/>
              </a:rPr>
              <a:t>Prompt_Wranglers</a:t>
            </a:r>
            <a:r>
              <a:rPr lang="en-US" sz="1800" b="0" i="0" dirty="0">
                <a:solidFill>
                  <a:srgbClr val="000000"/>
                </a:solidFill>
                <a:effectLst/>
                <a:latin typeface="LinLibertineT"/>
              </a:rPr>
              <a:t>’ prompt was missing important</a:t>
            </a:r>
            <a:br>
              <a:rPr lang="en-US" sz="1800" b="0" i="0" dirty="0">
                <a:solidFill>
                  <a:srgbClr val="000000"/>
                </a:solidFill>
                <a:effectLst/>
                <a:latin typeface="LinLibertineT"/>
              </a:rPr>
            </a:br>
            <a:r>
              <a:rPr lang="en-US" sz="1800" b="0" i="0" dirty="0">
                <a:solidFill>
                  <a:srgbClr val="000000"/>
                </a:solidFill>
                <a:effectLst/>
                <a:latin typeface="LinLibertineT"/>
              </a:rPr>
              <a:t>template information in ChatGPT-3.5 responses that led to generating invalid levels and a score of </a:t>
            </a:r>
            <a:r>
              <a:rPr lang="en-US" sz="1800" b="0" i="0" dirty="0">
                <a:solidFill>
                  <a:srgbClr val="000000"/>
                </a:solidFill>
                <a:effectLst/>
                <a:latin typeface="Inconsolatazi4-Regular"/>
              </a:rPr>
              <a:t>0.00</a:t>
            </a:r>
            <a:r>
              <a:rPr lang="en-US" sz="1800" b="0" i="0" dirty="0">
                <a:solidFill>
                  <a:srgbClr val="000000"/>
                </a:solidFill>
                <a:effectLst/>
                <a:latin typeface="LinLibertineT"/>
              </a:rPr>
              <a:t>. This score was part of what</a:t>
            </a:r>
            <a:br>
              <a:rPr lang="en-US" sz="1800" b="0" i="0" dirty="0">
                <a:solidFill>
                  <a:srgbClr val="000000"/>
                </a:solidFill>
                <a:effectLst/>
                <a:latin typeface="LinLibertineT"/>
              </a:rPr>
            </a:br>
            <a:r>
              <a:rPr lang="en-US" sz="1800" b="0" i="0" dirty="0">
                <a:solidFill>
                  <a:srgbClr val="000000"/>
                </a:solidFill>
                <a:effectLst/>
                <a:latin typeface="LinLibertineT"/>
              </a:rPr>
              <a:t>motivated the replication study</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32</a:t>
            </a:fld>
            <a:endParaRPr lang="en-US"/>
          </a:p>
        </p:txBody>
      </p:sp>
    </p:spTree>
    <p:extLst>
      <p:ext uri="{BB962C8B-B14F-4D97-AF65-F5344CB8AC3E}">
        <p14:creationId xmlns:p14="http://schemas.microsoft.com/office/powerpoint/2010/main" val="36706046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In the generalization experiment, the number of example solutions provided in the prompts is varied by analogy to the concept</a:t>
            </a:r>
            <a:br>
              <a:rPr lang="en-US" sz="1800" b="0" i="0" dirty="0">
                <a:solidFill>
                  <a:srgbClr val="000000"/>
                </a:solidFill>
                <a:effectLst/>
                <a:latin typeface="LinLibertineT"/>
              </a:rPr>
            </a:br>
            <a:r>
              <a:rPr lang="en-US" sz="1800" b="0" i="0" dirty="0">
                <a:solidFill>
                  <a:srgbClr val="000000"/>
                </a:solidFill>
                <a:effectLst/>
                <a:latin typeface="LinLibertineT"/>
              </a:rPr>
              <a:t>of few-shot prompting in the LLM literature. The best-performing</a:t>
            </a:r>
            <a:br>
              <a:rPr lang="en-US" sz="1800" b="0" i="0" dirty="0">
                <a:solidFill>
                  <a:srgbClr val="000000"/>
                </a:solidFill>
                <a:effectLst/>
                <a:latin typeface="LinLibertineT"/>
              </a:rPr>
            </a:br>
            <a:r>
              <a:rPr lang="en-US" sz="1800" b="0" i="0" dirty="0">
                <a:solidFill>
                  <a:srgbClr val="000000"/>
                </a:solidFill>
                <a:effectLst/>
                <a:latin typeface="LinLibertineT"/>
              </a:rPr>
              <a:t>prompt in the original competition included 26 explicit solutions,</a:t>
            </a:r>
            <a:br>
              <a:rPr lang="en-US" sz="1800" b="0" i="0" dirty="0">
                <a:solidFill>
                  <a:srgbClr val="000000"/>
                </a:solidFill>
                <a:effectLst/>
                <a:latin typeface="LinLibertineT"/>
              </a:rPr>
            </a:br>
            <a:r>
              <a:rPr lang="en-US" sz="1800" b="0" i="0" dirty="0">
                <a:solidFill>
                  <a:srgbClr val="000000"/>
                </a:solidFill>
                <a:effectLst/>
                <a:latin typeface="LinLibertineT"/>
              </a:rPr>
              <a:t>which reduces level generation to selecting one of 26 </a:t>
            </a:r>
            <a:r>
              <a:rPr lang="en-US" sz="1800" b="0" i="0" dirty="0" err="1">
                <a:solidFill>
                  <a:srgbClr val="000000"/>
                </a:solidFill>
                <a:effectLst/>
                <a:latin typeface="LinLibertineT"/>
              </a:rPr>
              <a:t>promptprovided</a:t>
            </a:r>
            <a:r>
              <a:rPr lang="en-US" sz="1800" b="0" i="0" dirty="0">
                <a:solidFill>
                  <a:srgbClr val="000000"/>
                </a:solidFill>
                <a:effectLst/>
                <a:latin typeface="LinLibertineT"/>
              </a:rPr>
              <a:t> </a:t>
            </a:r>
          </a:p>
          <a:p>
            <a:r>
              <a:rPr lang="en-US" sz="1800" b="0" i="0" dirty="0">
                <a:solidFill>
                  <a:srgbClr val="000000"/>
                </a:solidFill>
                <a:effectLst/>
                <a:latin typeface="LinLibertineT"/>
              </a:rPr>
              <a:t>answers rather than generalizing to new, unseen problems.</a:t>
            </a:r>
            <a:br>
              <a:rPr lang="en-US" sz="1800" b="0" i="0" dirty="0">
                <a:solidFill>
                  <a:srgbClr val="000000"/>
                </a:solidFill>
                <a:effectLst/>
                <a:latin typeface="LinLibertineT"/>
              </a:rPr>
            </a:br>
            <a:r>
              <a:rPr lang="en-US" sz="1800" b="0" i="0" dirty="0">
                <a:solidFill>
                  <a:srgbClr val="000000"/>
                </a:solidFill>
                <a:effectLst/>
                <a:latin typeface="LinLibertineT"/>
              </a:rPr>
              <a:t>When restricted to the few-shot setting, the prompts score lower</a:t>
            </a:r>
            <a:br>
              <a:rPr lang="en-US" sz="1800" b="0" i="0" dirty="0">
                <a:solidFill>
                  <a:srgbClr val="000000"/>
                </a:solidFill>
                <a:effectLst/>
                <a:latin typeface="LinLibertineT"/>
              </a:rPr>
            </a:br>
            <a:r>
              <a:rPr lang="en-US" sz="1800" b="0" i="0" dirty="0">
                <a:solidFill>
                  <a:srgbClr val="000000"/>
                </a:solidFill>
                <a:effectLst/>
                <a:latin typeface="LinLibertineT"/>
              </a:rPr>
              <a:t>than they did in the competition. We conclude that generalization in</a:t>
            </a:r>
            <a:br>
              <a:rPr lang="en-US" sz="1800" b="0" i="0" dirty="0">
                <a:solidFill>
                  <a:srgbClr val="000000"/>
                </a:solidFill>
                <a:effectLst/>
                <a:latin typeface="LinLibertineT"/>
              </a:rPr>
            </a:br>
            <a:r>
              <a:rPr lang="en-US" sz="1800" b="0" i="0" dirty="0">
                <a:solidFill>
                  <a:srgbClr val="000000"/>
                </a:solidFill>
                <a:effectLst/>
                <a:latin typeface="LinLibertineT"/>
              </a:rPr>
              <a:t>prompt-based PCG remains an open problem. One takeaway from</a:t>
            </a:r>
            <a:br>
              <a:rPr lang="en-US" sz="1800" b="0" i="0" dirty="0">
                <a:solidFill>
                  <a:srgbClr val="000000"/>
                </a:solidFill>
                <a:effectLst/>
                <a:latin typeface="LinLibertineT"/>
              </a:rPr>
            </a:br>
            <a:r>
              <a:rPr lang="en-US" sz="1800" b="0" i="0" dirty="0">
                <a:solidFill>
                  <a:srgbClr val="000000"/>
                </a:solidFill>
                <a:effectLst/>
                <a:latin typeface="LinLibertineT"/>
              </a:rPr>
              <a:t>this study is that future prompt-based PCG experiments should be</a:t>
            </a:r>
            <a:br>
              <a:rPr lang="en-US" sz="1800" b="0" i="0" dirty="0">
                <a:solidFill>
                  <a:srgbClr val="000000"/>
                </a:solidFill>
                <a:effectLst/>
                <a:latin typeface="LinLibertineT"/>
              </a:rPr>
            </a:br>
            <a:r>
              <a:rPr lang="en-US" sz="1800" b="0" i="0" dirty="0">
                <a:solidFill>
                  <a:srgbClr val="000000"/>
                </a:solidFill>
                <a:effectLst/>
                <a:latin typeface="LinLibertineT"/>
              </a:rPr>
              <a:t>designed to test generalization as a goal of the competition.</a:t>
            </a:r>
            <a:r>
              <a:rPr lang="en-US" sz="2800" dirty="0"/>
              <a:t> </a:t>
            </a:r>
            <a:br>
              <a:rPr lang="en-US" sz="2800"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33</a:t>
            </a:fld>
            <a:endParaRPr lang="en-US"/>
          </a:p>
        </p:txBody>
      </p:sp>
    </p:spTree>
    <p:extLst>
      <p:ext uri="{BB962C8B-B14F-4D97-AF65-F5344CB8AC3E}">
        <p14:creationId xmlns:p14="http://schemas.microsoft.com/office/powerpoint/2010/main" val="23603886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Finally, replicating results is problematic for a competition that</a:t>
            </a:r>
          </a:p>
          <a:p>
            <a:r>
              <a:rPr lang="en-US" sz="1800" b="0" i="0" dirty="0">
                <a:solidFill>
                  <a:srgbClr val="000000"/>
                </a:solidFill>
                <a:effectLst/>
                <a:latin typeface="LinLibertineT"/>
              </a:rPr>
              <a:t>queries a public, closed-source LLMs such as ChatGPT: Many things</a:t>
            </a:r>
          </a:p>
          <a:p>
            <a:r>
              <a:rPr lang="en-US" sz="1800" b="0" i="0" dirty="0">
                <a:solidFill>
                  <a:srgbClr val="000000"/>
                </a:solidFill>
                <a:effectLst/>
                <a:latin typeface="LinLibertineT"/>
              </a:rPr>
              <a:t>can change, and it is difficult to isolate variables. Our replication</a:t>
            </a:r>
          </a:p>
          <a:p>
            <a:r>
              <a:rPr lang="en-US" sz="1800" b="0" i="0" dirty="0">
                <a:solidFill>
                  <a:srgbClr val="000000"/>
                </a:solidFill>
                <a:effectLst/>
                <a:latin typeface="LinLibertineT"/>
              </a:rPr>
              <a:t>experiments, despite reusing the competition scripts, found much</a:t>
            </a:r>
          </a:p>
          <a:p>
            <a:r>
              <a:rPr lang="en-US" sz="1800" b="0" i="0" dirty="0">
                <a:solidFill>
                  <a:srgbClr val="000000"/>
                </a:solidFill>
                <a:effectLst/>
                <a:latin typeface="LinLibertineT"/>
              </a:rPr>
              <a:t>better performance with two of the fifteen non-disqualified prompts</a:t>
            </a:r>
          </a:p>
          <a:p>
            <a:r>
              <a:rPr lang="en-US" sz="1800" b="0" i="0" dirty="0">
                <a:solidFill>
                  <a:srgbClr val="000000"/>
                </a:solidFill>
                <a:effectLst/>
                <a:latin typeface="LinLibertineT"/>
              </a:rPr>
              <a:t>that were submitted to the first ChatGPT4PCG competition, when</a:t>
            </a:r>
          </a:p>
          <a:p>
            <a:r>
              <a:rPr lang="en-US" sz="1800" b="0" i="0" dirty="0">
                <a:solidFill>
                  <a:srgbClr val="000000"/>
                </a:solidFill>
                <a:effectLst/>
                <a:latin typeface="LinLibertineT"/>
              </a:rPr>
              <a:t>compared to the official results. Since one of these prompts was our</a:t>
            </a:r>
          </a:p>
          <a:p>
            <a:r>
              <a:rPr lang="en-US" sz="1800" b="0" i="0" dirty="0">
                <a:solidFill>
                  <a:srgbClr val="000000"/>
                </a:solidFill>
                <a:effectLst/>
                <a:latin typeface="LinLibertineT"/>
              </a:rPr>
              <a:t>submission, we were able to analyze it in more detail and attempt</a:t>
            </a:r>
          </a:p>
          <a:p>
            <a:r>
              <a:rPr lang="en-US" sz="1800" b="0" i="0" dirty="0">
                <a:solidFill>
                  <a:srgbClr val="000000"/>
                </a:solidFill>
                <a:effectLst/>
                <a:latin typeface="LinLibertineT"/>
              </a:rPr>
              <a:t>to understand reasons for the discrepancy. But we were unable</a:t>
            </a:r>
          </a:p>
          <a:p>
            <a:r>
              <a:rPr lang="en-US" sz="1800" b="0" i="0" dirty="0">
                <a:solidFill>
                  <a:srgbClr val="000000"/>
                </a:solidFill>
                <a:effectLst/>
                <a:latin typeface="LinLibertineT"/>
              </a:rPr>
              <a:t>to similarly conclude with any confidence why the other prompt,</a:t>
            </a:r>
          </a:p>
          <a:p>
            <a:r>
              <a:rPr lang="en-US" sz="1800" b="0" i="0" dirty="0">
                <a:solidFill>
                  <a:srgbClr val="000000"/>
                </a:solidFill>
                <a:effectLst/>
                <a:latin typeface="LinLibertineT"/>
              </a:rPr>
              <a:t>‘</a:t>
            </a:r>
            <a:r>
              <a:rPr lang="en-US" sz="1800" b="0" i="0" dirty="0" err="1">
                <a:solidFill>
                  <a:srgbClr val="000000"/>
                </a:solidFill>
                <a:effectLst/>
                <a:latin typeface="LinLibertineT"/>
              </a:rPr>
              <a:t>hachi</a:t>
            </a:r>
            <a:r>
              <a:rPr lang="en-US" sz="1800" b="0" i="0" dirty="0">
                <a:solidFill>
                  <a:srgbClr val="000000"/>
                </a:solidFill>
                <a:effectLst/>
                <a:latin typeface="LinLibertineT"/>
              </a:rPr>
              <a:t>’, scored much better in our replication than in the original</a:t>
            </a:r>
          </a:p>
          <a:p>
            <a:r>
              <a:rPr lang="en-US" sz="1800" b="0" i="0" dirty="0">
                <a:solidFill>
                  <a:srgbClr val="000000"/>
                </a:solidFill>
                <a:effectLst/>
                <a:latin typeface="LinLibertineT"/>
              </a:rPr>
              <a:t>competition. Our suggestion is that that researchers using LLMs,</a:t>
            </a:r>
          </a:p>
          <a:p>
            <a:r>
              <a:rPr lang="en-US" sz="1800" b="0" i="0" dirty="0">
                <a:solidFill>
                  <a:srgbClr val="000000"/>
                </a:solidFill>
                <a:effectLst/>
                <a:latin typeface="LinLibertineT"/>
              </a:rPr>
              <a:t>especially closed API-based LLMs, for prompt-based PCG research</a:t>
            </a:r>
          </a:p>
          <a:p>
            <a:r>
              <a:rPr lang="en-US" sz="1800" b="0" i="0" dirty="0">
                <a:solidFill>
                  <a:srgbClr val="000000"/>
                </a:solidFill>
                <a:effectLst/>
                <a:latin typeface="LinLibertineT"/>
              </a:rPr>
              <a:t>may wish to save and document (at least in online supplemental</a:t>
            </a:r>
          </a:p>
          <a:p>
            <a:r>
              <a:rPr lang="en-US" sz="1800" b="0" i="0" dirty="0">
                <a:solidFill>
                  <a:srgbClr val="000000"/>
                </a:solidFill>
                <a:effectLst/>
                <a:latin typeface="LinLibertineT"/>
              </a:rPr>
              <a:t>material) more details of the experiments than has been typical,</a:t>
            </a:r>
          </a:p>
          <a:p>
            <a:r>
              <a:rPr lang="en-US" sz="1800" b="0" i="0" dirty="0">
                <a:solidFill>
                  <a:srgbClr val="000000"/>
                </a:solidFill>
                <a:effectLst/>
                <a:latin typeface="LinLibertineT"/>
              </a:rPr>
              <a:t>perhaps even erring on the side of pedantically hoarding all inputs</a:t>
            </a:r>
          </a:p>
          <a:p>
            <a:r>
              <a:rPr lang="en-US" sz="1800" b="0" i="0" dirty="0">
                <a:solidFill>
                  <a:srgbClr val="000000"/>
                </a:solidFill>
                <a:effectLst/>
                <a:latin typeface="LinLibertineT"/>
              </a:rPr>
              <a:t>and outputs whatsoever. For example, if in addition to the prompts,</a:t>
            </a:r>
          </a:p>
          <a:p>
            <a:r>
              <a:rPr lang="en-US" sz="1800" b="0" i="0" dirty="0">
                <a:solidFill>
                  <a:srgbClr val="000000"/>
                </a:solidFill>
                <a:effectLst/>
                <a:latin typeface="LinLibertineT"/>
              </a:rPr>
              <a:t>we had all ChatGPT responses as run at the time of the competition,</a:t>
            </a:r>
          </a:p>
          <a:p>
            <a:r>
              <a:rPr lang="en-US" sz="1800" b="0" i="0" dirty="0">
                <a:solidFill>
                  <a:srgbClr val="000000"/>
                </a:solidFill>
                <a:effectLst/>
                <a:latin typeface="LinLibertineT"/>
              </a:rPr>
              <a:t>we would have been more easily able to compare original responses</a:t>
            </a:r>
          </a:p>
          <a:p>
            <a:r>
              <a:rPr lang="en-US" sz="1800" b="0" i="0" dirty="0">
                <a:solidFill>
                  <a:srgbClr val="000000"/>
                </a:solidFill>
                <a:effectLst/>
                <a:latin typeface="LinLibertineT"/>
              </a:rPr>
              <a:t>to responses in our attempted replication.</a:t>
            </a: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34</a:t>
            </a:fld>
            <a:endParaRPr lang="en-US"/>
          </a:p>
        </p:txBody>
      </p:sp>
    </p:spTree>
    <p:extLst>
      <p:ext uri="{BB962C8B-B14F-4D97-AF65-F5344CB8AC3E}">
        <p14:creationId xmlns:p14="http://schemas.microsoft.com/office/powerpoint/2010/main" val="30794425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38</a:t>
            </a:fld>
            <a:endParaRPr lang="en-US"/>
          </a:p>
        </p:txBody>
      </p:sp>
    </p:spTree>
    <p:extLst>
      <p:ext uri="{BB962C8B-B14F-4D97-AF65-F5344CB8AC3E}">
        <p14:creationId xmlns:p14="http://schemas.microsoft.com/office/powerpoint/2010/main" val="29507833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2024-05-09 (</a:t>
            </a:r>
            <a:r>
              <a:rPr lang="en-US" dirty="0" err="1"/>
              <a:t>amy</a:t>
            </a:r>
            <a:r>
              <a:rPr lang="en-US" dirty="0"/>
              <a:t>): </a:t>
            </a:r>
          </a:p>
          <a:p>
            <a:pPr marL="171450" indent="-171450">
              <a:buFont typeface="Arial" panose="020B0604020202020204" pitchFamily="34" charset="0"/>
              <a:buChar char="•"/>
            </a:pPr>
            <a:r>
              <a:rPr lang="en-US" dirty="0"/>
              <a:t>We don’t necessarily need this equation. It feels easier to understand for me somehow than what the ChatGPT4PCG paper does, but even better could be some combination of the 10s video clip with blocks falling and us showing visually how the scores work.</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43</a:t>
            </a:fld>
            <a:endParaRPr lang="en-US"/>
          </a:p>
        </p:txBody>
      </p:sp>
    </p:spTree>
    <p:extLst>
      <p:ext uri="{BB962C8B-B14F-4D97-AF65-F5344CB8AC3E}">
        <p14:creationId xmlns:p14="http://schemas.microsoft.com/office/powerpoint/2010/main" val="3403833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3</a:t>
            </a:fld>
            <a:endParaRPr lang="en-US"/>
          </a:p>
        </p:txBody>
      </p:sp>
    </p:spTree>
    <p:extLst>
      <p:ext uri="{BB962C8B-B14F-4D97-AF65-F5344CB8AC3E}">
        <p14:creationId xmlns:p14="http://schemas.microsoft.com/office/powerpoint/2010/main" val="5252902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Bahnschrift SemiBold Condensed" panose="020B0502040204020203" pitchFamily="34" charset="0"/>
              </a:rPr>
              <a:t>Motivation: Our first motivation was after seeing the results of the competition and seeing that our entry did not perform nearly as well as we expected. The entry </a:t>
            </a:r>
            <a:r>
              <a:rPr lang="en-US" dirty="0" err="1">
                <a:latin typeface="Bahnschrift SemiBold Condensed" panose="020B0502040204020203" pitchFamily="34" charset="0"/>
              </a:rPr>
              <a:t>Prompt_Wranglers</a:t>
            </a:r>
            <a:r>
              <a:rPr lang="en-US" dirty="0">
                <a:latin typeface="Bahnschrift SemiBold Condensed" panose="020B0502040204020203" pitchFamily="34" charset="0"/>
              </a:rPr>
              <a:t> score 0.00 in the competition.</a:t>
            </a:r>
          </a:p>
          <a:p>
            <a:r>
              <a:rPr lang="en-US" dirty="0">
                <a:latin typeface="Bahnschrift SemiBold Condensed" panose="020B0502040204020203" pitchFamily="34" charset="0"/>
              </a:rPr>
              <a:t>Our first investigation was to see what the other approaches did, and then we moved on to replication of the original competition.</a:t>
            </a:r>
          </a:p>
          <a:p>
            <a:r>
              <a:rPr lang="en-US" dirty="0">
                <a:latin typeface="Bahnschrift SemiBold Condensed" panose="020B0502040204020203" pitchFamily="34" charset="0"/>
              </a:rPr>
              <a:t>To our surprise </a:t>
            </a:r>
            <a:r>
              <a:rPr lang="en-US" dirty="0" err="1">
                <a:latin typeface="Bahnschrift SemiBold Condensed" panose="020B0502040204020203" pitchFamily="34" charset="0"/>
              </a:rPr>
              <a:t>Prompt_Wranglers</a:t>
            </a:r>
            <a:r>
              <a:rPr lang="en-US" dirty="0">
                <a:latin typeface="Bahnschrift SemiBold Condensed" panose="020B0502040204020203" pitchFamily="34" charset="0"/>
              </a:rPr>
              <a:t> did not score zero and managed to rank in the third place.</a:t>
            </a: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47</a:t>
            </a:fld>
            <a:endParaRPr lang="en-US"/>
          </a:p>
        </p:txBody>
      </p:sp>
    </p:spTree>
    <p:extLst>
      <p:ext uri="{BB962C8B-B14F-4D97-AF65-F5344CB8AC3E}">
        <p14:creationId xmlns:p14="http://schemas.microsoft.com/office/powerpoint/2010/main" val="10530904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gain a better understanding of the prompt engineering techniques, and specially what they mean in </a:t>
            </a:r>
          </a:p>
          <a:p>
            <a:r>
              <a:rPr lang="en-US" dirty="0"/>
              <a:t>the context of designing a prompt for this competition, let me cover some the major approaches used:</a:t>
            </a:r>
          </a:p>
        </p:txBody>
      </p:sp>
      <p:sp>
        <p:nvSpPr>
          <p:cNvPr id="4" name="Slide Number Placeholder 3"/>
          <p:cNvSpPr>
            <a:spLocks noGrp="1"/>
          </p:cNvSpPr>
          <p:nvPr>
            <p:ph type="sldNum" sz="quarter" idx="5"/>
          </p:nvPr>
        </p:nvSpPr>
        <p:spPr/>
        <p:txBody>
          <a:bodyPr/>
          <a:lstStyle/>
          <a:p>
            <a:fld id="{74221D1E-7B79-476D-A90A-C92A8E5D0BC2}" type="slidenum">
              <a:rPr lang="en-US" smtClean="0"/>
              <a:t>48</a:t>
            </a:fld>
            <a:endParaRPr lang="en-US"/>
          </a:p>
        </p:txBody>
      </p:sp>
    </p:spTree>
    <p:extLst>
      <p:ext uri="{BB962C8B-B14F-4D97-AF65-F5344CB8AC3E}">
        <p14:creationId xmlns:p14="http://schemas.microsoft.com/office/powerpoint/2010/main" val="19281419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or maybe some additional slides should include entrants’ prompts to show the techniques used!</a:t>
            </a:r>
          </a:p>
          <a:p>
            <a:endParaRPr lang="en-US" dirty="0"/>
          </a:p>
          <a:p>
            <a:r>
              <a:rPr lang="en-US" dirty="0"/>
              <a:t>One take away from this analysis is that including prompt engineering techniques didn’t necessarily mean good performance, on the contrary the simplest approach of developing a lookup table was the best approach.</a:t>
            </a:r>
          </a:p>
          <a:p>
            <a:endParaRPr lang="en-US" dirty="0"/>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49</a:t>
            </a:fld>
            <a:endParaRPr lang="en-US"/>
          </a:p>
        </p:txBody>
      </p:sp>
    </p:spTree>
    <p:extLst>
      <p:ext uri="{BB962C8B-B14F-4D97-AF65-F5344CB8AC3E}">
        <p14:creationId xmlns:p14="http://schemas.microsoft.com/office/powerpoint/2010/main" val="16936845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Here, we target the components/parts of the competition pipeline that we targe for our analyses</a:t>
            </a:r>
          </a:p>
          <a:p>
            <a:endParaRPr lang="en-US" sz="1800" b="0" i="0" dirty="0">
              <a:solidFill>
                <a:srgbClr val="000000"/>
              </a:solidFill>
              <a:effectLst/>
              <a:latin typeface="LinLibertineT"/>
            </a:endParaRPr>
          </a:p>
          <a:p>
            <a:r>
              <a:rPr lang="en-US" sz="1800" b="0" i="0" dirty="0">
                <a:solidFill>
                  <a:srgbClr val="000000"/>
                </a:solidFill>
                <a:effectLst/>
                <a:latin typeface="LinLibertineT"/>
              </a:rPr>
              <a:t>Two sets of experiments are proposed. The </a:t>
            </a:r>
            <a:r>
              <a:rPr lang="en-US" sz="1800" b="1" i="0" dirty="0">
                <a:solidFill>
                  <a:srgbClr val="000000"/>
                </a:solidFill>
                <a:effectLst/>
                <a:latin typeface="LinLibertineTB"/>
              </a:rPr>
              <a:t>replication experiment </a:t>
            </a:r>
            <a:r>
              <a:rPr lang="en-US" sz="1800" b="0" i="0" dirty="0">
                <a:solidFill>
                  <a:srgbClr val="000000"/>
                </a:solidFill>
                <a:effectLst/>
                <a:latin typeface="LinLibertineT"/>
              </a:rPr>
              <a:t>investigates whether </a:t>
            </a:r>
          </a:p>
          <a:p>
            <a:r>
              <a:rPr lang="en-US" sz="1800" b="0" i="0" dirty="0">
                <a:solidFill>
                  <a:srgbClr val="000000"/>
                </a:solidFill>
                <a:effectLst/>
                <a:latin typeface="LinLibertineT"/>
              </a:rPr>
              <a:t>the original prompts achieve approximately the same scores six months after the competition. </a:t>
            </a:r>
          </a:p>
          <a:p>
            <a:r>
              <a:rPr lang="en-US" sz="1800" b="0" i="0" dirty="0">
                <a:solidFill>
                  <a:srgbClr val="000000"/>
                </a:solidFill>
                <a:effectLst/>
                <a:latin typeface="LinLibertineT"/>
              </a:rPr>
              <a:t>ChatGPT-3.5 is closed source and it is unclear when changes are made that</a:t>
            </a:r>
            <a:br>
              <a:rPr lang="en-US" sz="1800" b="0" i="0" dirty="0">
                <a:solidFill>
                  <a:srgbClr val="000000"/>
                </a:solidFill>
                <a:effectLst/>
                <a:latin typeface="LinLibertineT"/>
              </a:rPr>
            </a:br>
            <a:r>
              <a:rPr lang="en-US" sz="1800" b="0" i="0" dirty="0">
                <a:solidFill>
                  <a:srgbClr val="000000"/>
                </a:solidFill>
                <a:effectLst/>
                <a:latin typeface="LinLibertineT"/>
              </a:rPr>
              <a:t>may impact the generated levels.</a:t>
            </a:r>
            <a:r>
              <a:rPr lang="en-US" dirty="0"/>
              <a:t> </a:t>
            </a:r>
            <a:br>
              <a:rPr lang="en-US" dirty="0"/>
            </a:br>
            <a:endParaRPr lang="en-US" dirty="0"/>
          </a:p>
          <a:p>
            <a:r>
              <a:rPr lang="en-US" sz="1800" b="0" i="0" dirty="0">
                <a:solidFill>
                  <a:srgbClr val="000000"/>
                </a:solidFill>
                <a:effectLst/>
                <a:latin typeface="LinLibertineT"/>
              </a:rPr>
              <a:t>This experiment also examines</a:t>
            </a:r>
            <a:br>
              <a:rPr lang="en-US" sz="1800" b="0" i="0" dirty="0">
                <a:solidFill>
                  <a:srgbClr val="000000"/>
                </a:solidFill>
                <a:effectLst/>
                <a:latin typeface="LinLibertineT"/>
              </a:rPr>
            </a:br>
            <a:r>
              <a:rPr lang="en-US" sz="1800" b="0" i="0" dirty="0">
                <a:solidFill>
                  <a:srgbClr val="000000"/>
                </a:solidFill>
                <a:effectLst/>
                <a:latin typeface="LinLibertineT"/>
              </a:rPr>
              <a:t>whether scores are impacted by increasing the number of levels</a:t>
            </a:r>
            <a:br>
              <a:rPr lang="en-US" sz="1800" b="0" i="0" dirty="0">
                <a:solidFill>
                  <a:srgbClr val="000000"/>
                </a:solidFill>
                <a:effectLst/>
                <a:latin typeface="LinLibertineT"/>
              </a:rPr>
            </a:br>
            <a:r>
              <a:rPr lang="en-US" sz="1800" b="0" i="0" dirty="0">
                <a:solidFill>
                  <a:srgbClr val="000000"/>
                </a:solidFill>
                <a:effectLst/>
                <a:latin typeface="LinLibertineT"/>
              </a:rPr>
              <a:t>generated per letter to 100. The results of the replication experiment </a:t>
            </a:r>
          </a:p>
          <a:p>
            <a:r>
              <a:rPr lang="en-US" sz="1800" b="0" i="0" dirty="0">
                <a:solidFill>
                  <a:srgbClr val="000000"/>
                </a:solidFill>
                <a:effectLst/>
                <a:latin typeface="LinLibertineT"/>
              </a:rPr>
              <a:t>show that ChatGPT-3.5 is changing over the time span of six</a:t>
            </a:r>
            <a:br>
              <a:rPr lang="en-US" sz="1800" b="0" i="0" dirty="0">
                <a:solidFill>
                  <a:srgbClr val="000000"/>
                </a:solidFill>
                <a:effectLst/>
                <a:latin typeface="LinLibertineT"/>
              </a:rPr>
            </a:br>
            <a:r>
              <a:rPr lang="en-US" sz="1800" b="0" i="0" dirty="0">
                <a:solidFill>
                  <a:srgbClr val="000000"/>
                </a:solidFill>
                <a:effectLst/>
                <a:latin typeface="LinLibertineT"/>
              </a:rPr>
              <a:t>months, and that these small changes can significantly impact how</a:t>
            </a:r>
            <a:br>
              <a:rPr lang="en-US" sz="1800" b="0" i="0" dirty="0">
                <a:solidFill>
                  <a:srgbClr val="000000"/>
                </a:solidFill>
                <a:effectLst/>
                <a:latin typeface="LinLibertineT"/>
              </a:rPr>
            </a:br>
            <a:r>
              <a:rPr lang="en-US" sz="1800" b="0" i="0" dirty="0">
                <a:solidFill>
                  <a:srgbClr val="000000"/>
                </a:solidFill>
                <a:effectLst/>
                <a:latin typeface="LinLibertineT"/>
              </a:rPr>
              <a:t>prompts score, whether ten or 100 levels are evaluated. While the</a:t>
            </a:r>
            <a:br>
              <a:rPr lang="en-US" sz="1800" b="0" i="0" dirty="0">
                <a:solidFill>
                  <a:srgbClr val="000000"/>
                </a:solidFill>
                <a:effectLst/>
                <a:latin typeface="LinLibertineT"/>
              </a:rPr>
            </a:br>
            <a:r>
              <a:rPr lang="en-US" sz="1800" b="0" i="0" dirty="0">
                <a:solidFill>
                  <a:srgbClr val="000000"/>
                </a:solidFill>
                <a:effectLst/>
                <a:latin typeface="LinLibertineT"/>
              </a:rPr>
              <a:t>sample size is likely adequate for the competition, to make conclusions </a:t>
            </a:r>
          </a:p>
          <a:p>
            <a:r>
              <a:rPr lang="en-US" sz="1800" b="0" i="0" dirty="0">
                <a:solidFill>
                  <a:srgbClr val="000000"/>
                </a:solidFill>
                <a:effectLst/>
                <a:latin typeface="LinLibertineT"/>
              </a:rPr>
              <a:t>about prompts submitted to the competition over the course</a:t>
            </a:r>
            <a:br>
              <a:rPr lang="en-US" sz="1800" b="0" i="0" dirty="0">
                <a:solidFill>
                  <a:srgbClr val="000000"/>
                </a:solidFill>
                <a:effectLst/>
                <a:latin typeface="LinLibertineT"/>
              </a:rPr>
            </a:br>
            <a:r>
              <a:rPr lang="en-US" sz="1800" b="0" i="0" dirty="0">
                <a:solidFill>
                  <a:srgbClr val="000000"/>
                </a:solidFill>
                <a:effectLst/>
                <a:latin typeface="LinLibertineT"/>
              </a:rPr>
              <a:t>of years, it will be important to query LLMs with static weights.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50</a:t>
            </a:fld>
            <a:endParaRPr lang="en-US"/>
          </a:p>
        </p:txBody>
      </p:sp>
    </p:spTree>
    <p:extLst>
      <p:ext uri="{BB962C8B-B14F-4D97-AF65-F5344CB8AC3E}">
        <p14:creationId xmlns:p14="http://schemas.microsoft.com/office/powerpoint/2010/main" val="18523151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Two sets of experiments are proposed. The </a:t>
            </a:r>
            <a:r>
              <a:rPr lang="en-US" sz="1800" b="1" i="0" dirty="0">
                <a:solidFill>
                  <a:srgbClr val="000000"/>
                </a:solidFill>
                <a:effectLst/>
                <a:latin typeface="LinLibertineTB"/>
              </a:rPr>
              <a:t>replication experiment </a:t>
            </a:r>
            <a:r>
              <a:rPr lang="en-US" sz="1800" b="0" i="0" dirty="0">
                <a:solidFill>
                  <a:srgbClr val="000000"/>
                </a:solidFill>
                <a:effectLst/>
                <a:latin typeface="LinLibertineT"/>
              </a:rPr>
              <a:t>investigates whether </a:t>
            </a:r>
          </a:p>
          <a:p>
            <a:r>
              <a:rPr lang="en-US" sz="1800" b="0" i="0" dirty="0">
                <a:solidFill>
                  <a:srgbClr val="000000"/>
                </a:solidFill>
                <a:effectLst/>
                <a:latin typeface="LinLibertineT"/>
              </a:rPr>
              <a:t>the original prompts achieve approximately the same scores six months after the competition. </a:t>
            </a:r>
          </a:p>
          <a:p>
            <a:r>
              <a:rPr lang="en-US" sz="1800" b="0" i="0" dirty="0">
                <a:solidFill>
                  <a:srgbClr val="000000"/>
                </a:solidFill>
                <a:effectLst/>
                <a:latin typeface="LinLibertineT"/>
              </a:rPr>
              <a:t>ChatGPT-3.5 is closed source and it is unclear when changes are made that</a:t>
            </a:r>
            <a:br>
              <a:rPr lang="en-US" sz="1800" b="0" i="0" dirty="0">
                <a:solidFill>
                  <a:srgbClr val="000000"/>
                </a:solidFill>
                <a:effectLst/>
                <a:latin typeface="LinLibertineT"/>
              </a:rPr>
            </a:br>
            <a:r>
              <a:rPr lang="en-US" sz="1800" b="0" i="0" dirty="0">
                <a:solidFill>
                  <a:srgbClr val="000000"/>
                </a:solidFill>
                <a:effectLst/>
                <a:latin typeface="LinLibertineT"/>
              </a:rPr>
              <a:t>may impact the generated levels.</a:t>
            </a:r>
            <a:r>
              <a:rPr lang="en-US" dirty="0"/>
              <a:t> </a:t>
            </a:r>
            <a:br>
              <a:rPr lang="en-US" dirty="0"/>
            </a:br>
            <a:endParaRPr lang="en-US" dirty="0"/>
          </a:p>
          <a:p>
            <a:r>
              <a:rPr lang="en-US" sz="1800" b="0" i="0" dirty="0">
                <a:solidFill>
                  <a:srgbClr val="000000"/>
                </a:solidFill>
                <a:effectLst/>
                <a:latin typeface="LinLibertineT"/>
              </a:rPr>
              <a:t>This experiment also examines</a:t>
            </a:r>
            <a:br>
              <a:rPr lang="en-US" sz="1800" b="0" i="0" dirty="0">
                <a:solidFill>
                  <a:srgbClr val="000000"/>
                </a:solidFill>
                <a:effectLst/>
                <a:latin typeface="LinLibertineT"/>
              </a:rPr>
            </a:br>
            <a:r>
              <a:rPr lang="en-US" sz="1800" b="0" i="0" dirty="0">
                <a:solidFill>
                  <a:srgbClr val="000000"/>
                </a:solidFill>
                <a:effectLst/>
                <a:latin typeface="LinLibertineT"/>
              </a:rPr>
              <a:t>whether scores are impacted by increasing the number of levels</a:t>
            </a:r>
            <a:br>
              <a:rPr lang="en-US" sz="1800" b="0" i="0" dirty="0">
                <a:solidFill>
                  <a:srgbClr val="000000"/>
                </a:solidFill>
                <a:effectLst/>
                <a:latin typeface="LinLibertineT"/>
              </a:rPr>
            </a:br>
            <a:r>
              <a:rPr lang="en-US" sz="1800" b="0" i="0" dirty="0">
                <a:solidFill>
                  <a:srgbClr val="000000"/>
                </a:solidFill>
                <a:effectLst/>
                <a:latin typeface="LinLibertineT"/>
              </a:rPr>
              <a:t>generated per letter to 100. The results of the replication experiment </a:t>
            </a:r>
          </a:p>
          <a:p>
            <a:r>
              <a:rPr lang="en-US" sz="1800" b="0" i="0" dirty="0">
                <a:solidFill>
                  <a:srgbClr val="000000"/>
                </a:solidFill>
                <a:effectLst/>
                <a:latin typeface="LinLibertineT"/>
              </a:rPr>
              <a:t>show that ChatGPT-3.5 is changing over the time span of six</a:t>
            </a:r>
            <a:br>
              <a:rPr lang="en-US" sz="1800" b="0" i="0" dirty="0">
                <a:solidFill>
                  <a:srgbClr val="000000"/>
                </a:solidFill>
                <a:effectLst/>
                <a:latin typeface="LinLibertineT"/>
              </a:rPr>
            </a:br>
            <a:r>
              <a:rPr lang="en-US" sz="1800" b="0" i="0" dirty="0">
                <a:solidFill>
                  <a:srgbClr val="000000"/>
                </a:solidFill>
                <a:effectLst/>
                <a:latin typeface="LinLibertineT"/>
              </a:rPr>
              <a:t>months, and that these small changes can significantly impact how</a:t>
            </a:r>
            <a:br>
              <a:rPr lang="en-US" sz="1800" b="0" i="0" dirty="0">
                <a:solidFill>
                  <a:srgbClr val="000000"/>
                </a:solidFill>
                <a:effectLst/>
                <a:latin typeface="LinLibertineT"/>
              </a:rPr>
            </a:br>
            <a:r>
              <a:rPr lang="en-US" sz="1800" b="0" i="0" dirty="0">
                <a:solidFill>
                  <a:srgbClr val="000000"/>
                </a:solidFill>
                <a:effectLst/>
                <a:latin typeface="LinLibertineT"/>
              </a:rPr>
              <a:t>prompts score, whether ten or 100 levels are evaluated. While the</a:t>
            </a:r>
            <a:br>
              <a:rPr lang="en-US" sz="1800" b="0" i="0" dirty="0">
                <a:solidFill>
                  <a:srgbClr val="000000"/>
                </a:solidFill>
                <a:effectLst/>
                <a:latin typeface="LinLibertineT"/>
              </a:rPr>
            </a:br>
            <a:r>
              <a:rPr lang="en-US" sz="1800" b="0" i="0" dirty="0">
                <a:solidFill>
                  <a:srgbClr val="000000"/>
                </a:solidFill>
                <a:effectLst/>
                <a:latin typeface="LinLibertineT"/>
              </a:rPr>
              <a:t>sample size is likely adequate for the competition, to make conclusions </a:t>
            </a:r>
          </a:p>
          <a:p>
            <a:r>
              <a:rPr lang="en-US" sz="1800" b="0" i="0" dirty="0">
                <a:solidFill>
                  <a:srgbClr val="000000"/>
                </a:solidFill>
                <a:effectLst/>
                <a:latin typeface="LinLibertineT"/>
              </a:rPr>
              <a:t>about prompts submitted to the competition over the course</a:t>
            </a:r>
            <a:br>
              <a:rPr lang="en-US" sz="1800" b="0" i="0" dirty="0">
                <a:solidFill>
                  <a:srgbClr val="000000"/>
                </a:solidFill>
                <a:effectLst/>
                <a:latin typeface="LinLibertineT"/>
              </a:rPr>
            </a:br>
            <a:r>
              <a:rPr lang="en-US" sz="1800" b="0" i="0" dirty="0">
                <a:solidFill>
                  <a:srgbClr val="000000"/>
                </a:solidFill>
                <a:effectLst/>
                <a:latin typeface="LinLibertineT"/>
              </a:rPr>
              <a:t>of years, it will be important to query LLMs with static weights.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51</a:t>
            </a:fld>
            <a:endParaRPr lang="en-US"/>
          </a:p>
        </p:txBody>
      </p:sp>
    </p:spTree>
    <p:extLst>
      <p:ext uri="{BB962C8B-B14F-4D97-AF65-F5344CB8AC3E}">
        <p14:creationId xmlns:p14="http://schemas.microsoft.com/office/powerpoint/2010/main" val="30339737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The </a:t>
            </a:r>
            <a:r>
              <a:rPr lang="en-US" sz="1800" b="1" i="0" dirty="0">
                <a:solidFill>
                  <a:srgbClr val="000000"/>
                </a:solidFill>
                <a:effectLst/>
                <a:latin typeface="LinLibertineTB"/>
              </a:rPr>
              <a:t>generalization experiment </a:t>
            </a:r>
            <a:r>
              <a:rPr lang="en-US" sz="1800" b="0" i="0" dirty="0">
                <a:solidFill>
                  <a:srgbClr val="000000"/>
                </a:solidFill>
                <a:effectLst/>
                <a:latin typeface="LinLibertineT"/>
              </a:rPr>
              <a:t>examines the ability of prompts</a:t>
            </a:r>
            <a:br>
              <a:rPr lang="en-US" sz="1800" b="0" i="0" dirty="0">
                <a:solidFill>
                  <a:srgbClr val="000000"/>
                </a:solidFill>
                <a:effectLst/>
                <a:latin typeface="LinLibertineT"/>
              </a:rPr>
            </a:br>
            <a:r>
              <a:rPr lang="en-US" sz="1800" b="0" i="0" dirty="0">
                <a:solidFill>
                  <a:srgbClr val="000000"/>
                </a:solidFill>
                <a:effectLst/>
                <a:latin typeface="LinLibertineT"/>
              </a:rPr>
              <a:t>to generate levels it has not yet seen (i.e., that are not hard-coded in</a:t>
            </a:r>
            <a:br>
              <a:rPr lang="en-US" sz="1800" b="0" i="0" dirty="0">
                <a:solidFill>
                  <a:srgbClr val="000000"/>
                </a:solidFill>
                <a:effectLst/>
                <a:latin typeface="LinLibertineT"/>
              </a:rPr>
            </a:br>
            <a:r>
              <a:rPr lang="en-US" sz="1800" b="0" i="0" dirty="0">
                <a:solidFill>
                  <a:srgbClr val="000000"/>
                </a:solidFill>
                <a:effectLst/>
                <a:latin typeface="LinLibertineT"/>
              </a:rPr>
              <a:t>the prompt). Prompts are modified to contain zero-shots or example</a:t>
            </a:r>
            <a:br>
              <a:rPr lang="en-US" sz="1800" b="0" i="0" dirty="0">
                <a:solidFill>
                  <a:srgbClr val="000000"/>
                </a:solidFill>
                <a:effectLst/>
                <a:latin typeface="LinLibertineT"/>
              </a:rPr>
            </a:br>
            <a:r>
              <a:rPr lang="en-US" sz="1800" b="0" i="0" dirty="0">
                <a:solidFill>
                  <a:srgbClr val="000000"/>
                </a:solidFill>
                <a:effectLst/>
                <a:latin typeface="LinLibertineT"/>
              </a:rPr>
              <a:t>letters in the zero-shot setting or one-shot in the one-shot setting.</a:t>
            </a:r>
            <a:br>
              <a:rPr lang="en-US" sz="1800" b="0" i="0" dirty="0">
                <a:solidFill>
                  <a:srgbClr val="000000"/>
                </a:solidFill>
                <a:effectLst/>
                <a:latin typeface="LinLibertineT"/>
              </a:rPr>
            </a:br>
            <a:r>
              <a:rPr lang="en-US" sz="1800" b="0" i="0" dirty="0">
                <a:solidFill>
                  <a:srgbClr val="000000"/>
                </a:solidFill>
                <a:effectLst/>
                <a:latin typeface="LinLibertineT"/>
              </a:rPr>
              <a:t>The prompts in the one-shot setting are tested per letter given that</a:t>
            </a:r>
            <a:br>
              <a:rPr lang="en-US" sz="1800" b="0" i="0" dirty="0">
                <a:solidFill>
                  <a:srgbClr val="000000"/>
                </a:solidFill>
                <a:effectLst/>
                <a:latin typeface="LinLibertineT"/>
              </a:rPr>
            </a:br>
            <a:r>
              <a:rPr lang="en-US" sz="1800" b="0" i="0" dirty="0">
                <a:solidFill>
                  <a:srgbClr val="000000"/>
                </a:solidFill>
                <a:effectLst/>
                <a:latin typeface="LinLibertineT"/>
              </a:rPr>
              <a:t>prompts contain different example letters and some letters are more</a:t>
            </a:r>
            <a:br>
              <a:rPr lang="en-US" sz="1800" b="0" i="0" dirty="0">
                <a:solidFill>
                  <a:srgbClr val="000000"/>
                </a:solidFill>
                <a:effectLst/>
                <a:latin typeface="LinLibertineT"/>
              </a:rPr>
            </a:br>
            <a:r>
              <a:rPr lang="en-US" sz="1800" b="0" i="0" dirty="0">
                <a:solidFill>
                  <a:srgbClr val="000000"/>
                </a:solidFill>
                <a:effectLst/>
                <a:latin typeface="LinLibertineT"/>
              </a:rPr>
              <a:t>difficult to generate than others. </a:t>
            </a:r>
            <a:br>
              <a:rPr lang="en-US" dirty="0"/>
            </a:br>
            <a:endParaRPr lang="en-US" dirty="0"/>
          </a:p>
          <a:p>
            <a:r>
              <a:rPr lang="en-US" sz="1800" b="0" i="0" dirty="0">
                <a:solidFill>
                  <a:srgbClr val="000000"/>
                </a:solidFill>
                <a:effectLst/>
                <a:latin typeface="LinLibertineT"/>
              </a:rPr>
              <a:t>N-shot prompting is specified for a</a:t>
            </a:r>
            <a:br>
              <a:rPr lang="en-US" sz="1800" b="0" i="0" dirty="0">
                <a:solidFill>
                  <a:srgbClr val="000000"/>
                </a:solidFill>
                <a:effectLst/>
                <a:latin typeface="LinLibertineT"/>
              </a:rPr>
            </a:br>
            <a:r>
              <a:rPr lang="en-US" sz="1800" b="0" i="0" dirty="0">
                <a:solidFill>
                  <a:srgbClr val="000000"/>
                </a:solidFill>
                <a:effectLst/>
                <a:latin typeface="LinLibertineT"/>
              </a:rPr>
              <a:t>small subset of prompts and example letters. The goal of this experiment </a:t>
            </a:r>
          </a:p>
          <a:p>
            <a:r>
              <a:rPr lang="en-US" sz="1800" b="0" i="0" dirty="0">
                <a:solidFill>
                  <a:srgbClr val="000000"/>
                </a:solidFill>
                <a:effectLst/>
                <a:latin typeface="LinLibertineT"/>
              </a:rPr>
              <a:t>is to understand whether successful prompts are </a:t>
            </a:r>
            <a:r>
              <a:rPr lang="en-US" sz="1800" b="0" i="1" dirty="0">
                <a:solidFill>
                  <a:srgbClr val="000000"/>
                </a:solidFill>
                <a:effectLst/>
                <a:latin typeface="LinLibertineTI"/>
              </a:rPr>
              <a:t>generalizing</a:t>
            </a:r>
            <a:br>
              <a:rPr lang="en-US" sz="1800" b="0" i="1" dirty="0">
                <a:solidFill>
                  <a:srgbClr val="000000"/>
                </a:solidFill>
                <a:effectLst/>
                <a:latin typeface="LinLibertineTI"/>
              </a:rPr>
            </a:br>
            <a:r>
              <a:rPr lang="en-US" sz="1800" b="0" i="0" dirty="0">
                <a:solidFill>
                  <a:srgbClr val="000000"/>
                </a:solidFill>
                <a:effectLst/>
                <a:latin typeface="LinLibertineT"/>
              </a:rPr>
              <a:t>or if it is the quality of their lookup tables that determines their</a:t>
            </a:r>
            <a:br>
              <a:rPr lang="en-US" sz="1800" b="0" i="0" dirty="0">
                <a:solidFill>
                  <a:srgbClr val="000000"/>
                </a:solidFill>
                <a:effectLst/>
                <a:latin typeface="LinLibertineT"/>
              </a:rPr>
            </a:br>
            <a:r>
              <a:rPr lang="en-US" sz="1800" b="0" i="0" dirty="0">
                <a:solidFill>
                  <a:srgbClr val="000000"/>
                </a:solidFill>
                <a:effectLst/>
                <a:latin typeface="LinLibertineT"/>
              </a:rPr>
              <a:t>score. Results show that these modified prompts perform significantly worse </a:t>
            </a:r>
          </a:p>
          <a:p>
            <a:r>
              <a:rPr lang="en-US" sz="1800" b="0" i="0" dirty="0">
                <a:solidFill>
                  <a:srgbClr val="000000"/>
                </a:solidFill>
                <a:effectLst/>
                <a:latin typeface="LinLibertineT"/>
              </a:rPr>
              <a:t>than their unmodified counterparts and prompts that</a:t>
            </a:r>
            <a:br>
              <a:rPr lang="en-US" sz="1800" b="0" i="0" dirty="0">
                <a:solidFill>
                  <a:srgbClr val="000000"/>
                </a:solidFill>
                <a:effectLst/>
                <a:latin typeface="LinLibertineT"/>
              </a:rPr>
            </a:br>
            <a:r>
              <a:rPr lang="en-US" sz="1800" b="0" i="0" dirty="0">
                <a:solidFill>
                  <a:srgbClr val="000000"/>
                </a:solidFill>
                <a:effectLst/>
                <a:latin typeface="LinLibertineT"/>
              </a:rPr>
              <a:t>generalize well are not necessarily those that perform well in the</a:t>
            </a:r>
            <a:br>
              <a:rPr lang="en-US" sz="1800" b="0" i="0" dirty="0">
                <a:solidFill>
                  <a:srgbClr val="000000"/>
                </a:solidFill>
                <a:effectLst/>
                <a:latin typeface="LinLibertineT"/>
              </a:rPr>
            </a:br>
            <a:r>
              <a:rPr lang="en-US" sz="1800" b="0" i="0" dirty="0">
                <a:solidFill>
                  <a:srgbClr val="000000"/>
                </a:solidFill>
                <a:effectLst/>
                <a:latin typeface="LinLibertineT"/>
              </a:rPr>
              <a:t>competition. These results suggest that generalizing with these new</a:t>
            </a:r>
            <a:br>
              <a:rPr lang="en-US" sz="1800" b="0" i="0" dirty="0">
                <a:solidFill>
                  <a:srgbClr val="000000"/>
                </a:solidFill>
                <a:effectLst/>
                <a:latin typeface="LinLibertineT"/>
              </a:rPr>
            </a:br>
            <a:r>
              <a:rPr lang="en-US" sz="1800" b="0" i="0" dirty="0">
                <a:solidFill>
                  <a:srgbClr val="000000"/>
                </a:solidFill>
                <a:effectLst/>
                <a:latin typeface="LinLibertineT"/>
              </a:rPr>
              <a:t>level generators is an open problem to explore.</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52</a:t>
            </a:fld>
            <a:endParaRPr lang="en-US"/>
          </a:p>
        </p:txBody>
      </p:sp>
    </p:spTree>
    <p:extLst>
      <p:ext uri="{BB962C8B-B14F-4D97-AF65-F5344CB8AC3E}">
        <p14:creationId xmlns:p14="http://schemas.microsoft.com/office/powerpoint/2010/main" val="20944019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LibertineT"/>
              </a:rPr>
              <a:t>replicating the competition results tests the entire pipeline: whether</a:t>
            </a:r>
            <a:br>
              <a:rPr lang="en-US" sz="1800" b="0" i="0" dirty="0">
                <a:solidFill>
                  <a:srgbClr val="000000"/>
                </a:solidFill>
                <a:effectLst/>
                <a:latin typeface="LinLibertineT"/>
              </a:rPr>
            </a:br>
            <a:r>
              <a:rPr lang="en-US" sz="1800" b="0" i="0" dirty="0">
                <a:solidFill>
                  <a:srgbClr val="000000"/>
                </a:solidFill>
                <a:effectLst/>
                <a:latin typeface="LinLibertineT"/>
              </a:rPr>
              <a:t>ChatGPT produces the same responses now as it did a few months</a:t>
            </a:r>
            <a:br>
              <a:rPr lang="en-US" sz="1800" b="0" i="0" dirty="0">
                <a:solidFill>
                  <a:srgbClr val="000000"/>
                </a:solidFill>
                <a:effectLst/>
                <a:latin typeface="LinLibertineT"/>
              </a:rPr>
            </a:br>
            <a:r>
              <a:rPr lang="en-US" sz="1800" b="0" i="0" dirty="0">
                <a:solidFill>
                  <a:srgbClr val="000000"/>
                </a:solidFill>
                <a:effectLst/>
                <a:latin typeface="LinLibertineT"/>
              </a:rPr>
              <a:t>ago, whether the scripts run the same in our computational environment </a:t>
            </a:r>
          </a:p>
          <a:p>
            <a:r>
              <a:rPr lang="en-US" sz="1800" b="0" i="0" dirty="0">
                <a:solidFill>
                  <a:srgbClr val="000000"/>
                </a:solidFill>
                <a:effectLst/>
                <a:latin typeface="LinLibertineT"/>
              </a:rPr>
              <a:t>as on the organizers’ machines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53</a:t>
            </a:fld>
            <a:endParaRPr lang="en-US"/>
          </a:p>
        </p:txBody>
      </p:sp>
    </p:spTree>
    <p:extLst>
      <p:ext uri="{BB962C8B-B14F-4D97-AF65-F5344CB8AC3E}">
        <p14:creationId xmlns:p14="http://schemas.microsoft.com/office/powerpoint/2010/main" val="40052929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2024-05-09 (</a:t>
            </a:r>
            <a:r>
              <a:rPr lang="en-US" sz="1800" dirty="0" err="1"/>
              <a:t>amy</a:t>
            </a:r>
            <a:r>
              <a:rPr lang="en-US" sz="1800" dirty="0"/>
              <a:t>): </a:t>
            </a:r>
          </a:p>
          <a:p>
            <a:pPr marL="171450" indent="-171450">
              <a:buFont typeface="Arial" panose="020B0604020202020204" pitchFamily="34" charset="0"/>
              <a:buChar char="•"/>
            </a:pPr>
            <a:r>
              <a:rPr lang="en-US" sz="1800" dirty="0"/>
              <a:t>Make sure that when you present any of the figures that you explain what the audience is looking at before diving into a discussion of the results.</a:t>
            </a:r>
          </a:p>
          <a:p>
            <a:pPr marL="171450" indent="-171450">
              <a:buFont typeface="Arial" panose="020B0604020202020204" pitchFamily="34" charset="0"/>
              <a:buChar char="•"/>
            </a:pPr>
            <a:endParaRPr lang="en-US" sz="1800" dirty="0"/>
          </a:p>
          <a:p>
            <a:endParaRPr lang="en-US" sz="1800" b="0" i="0" dirty="0">
              <a:solidFill>
                <a:srgbClr val="000000"/>
              </a:solidFill>
              <a:effectLst/>
              <a:latin typeface="LinLibertineT"/>
            </a:endParaRPr>
          </a:p>
          <a:p>
            <a:endParaRPr lang="en-US" sz="1800" b="0" i="0" dirty="0">
              <a:solidFill>
                <a:srgbClr val="000000"/>
              </a:solidFill>
              <a:effectLst/>
              <a:latin typeface="LinLibertineT"/>
            </a:endParaRPr>
          </a:p>
          <a:p>
            <a:r>
              <a:rPr lang="en-US" sz="1800" b="0" i="0" dirty="0">
                <a:solidFill>
                  <a:srgbClr val="000000"/>
                </a:solidFill>
                <a:effectLst/>
                <a:latin typeface="LinLibertineT"/>
              </a:rPr>
              <a:t>replicating the competition results tests the entire pipeline: whether</a:t>
            </a:r>
            <a:br>
              <a:rPr lang="en-US" sz="1800" b="0" i="0" dirty="0">
                <a:solidFill>
                  <a:srgbClr val="000000"/>
                </a:solidFill>
                <a:effectLst/>
                <a:latin typeface="LinLibertineT"/>
              </a:rPr>
            </a:br>
            <a:r>
              <a:rPr lang="en-US" sz="1800" b="0" i="0" dirty="0">
                <a:solidFill>
                  <a:srgbClr val="000000"/>
                </a:solidFill>
                <a:effectLst/>
                <a:latin typeface="LinLibertineT"/>
              </a:rPr>
              <a:t>ChatGPT produces the same responses now as it did a few months</a:t>
            </a:r>
            <a:br>
              <a:rPr lang="en-US" sz="1800" b="0" i="0" dirty="0">
                <a:solidFill>
                  <a:srgbClr val="000000"/>
                </a:solidFill>
                <a:effectLst/>
                <a:latin typeface="LinLibertineT"/>
              </a:rPr>
            </a:br>
            <a:r>
              <a:rPr lang="en-US" sz="1800" b="0" i="0" dirty="0">
                <a:solidFill>
                  <a:srgbClr val="000000"/>
                </a:solidFill>
                <a:effectLst/>
                <a:latin typeface="LinLibertineT"/>
              </a:rPr>
              <a:t>ago, whether the scripts run the same in our computational environment </a:t>
            </a:r>
          </a:p>
          <a:p>
            <a:r>
              <a:rPr lang="en-US" sz="1800" b="0" i="0" dirty="0">
                <a:solidFill>
                  <a:srgbClr val="000000"/>
                </a:solidFill>
                <a:effectLst/>
                <a:latin typeface="LinLibertineT"/>
              </a:rPr>
              <a:t>as on the organizers’ machines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54</a:t>
            </a:fld>
            <a:endParaRPr lang="en-US"/>
          </a:p>
        </p:txBody>
      </p:sp>
    </p:spTree>
    <p:extLst>
      <p:ext uri="{BB962C8B-B14F-4D97-AF65-F5344CB8AC3E}">
        <p14:creationId xmlns:p14="http://schemas.microsoft.com/office/powerpoint/2010/main" val="26081192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2024-05-09 (</a:t>
            </a:r>
            <a:r>
              <a:rPr lang="en-US" sz="1200" dirty="0" err="1"/>
              <a:t>amy</a:t>
            </a:r>
            <a:r>
              <a:rPr lang="en-US" sz="1200" dirty="0"/>
              <a:t>): </a:t>
            </a:r>
          </a:p>
          <a:p>
            <a:pPr marL="171450" indent="-171450">
              <a:buFont typeface="Arial" panose="020B0604020202020204" pitchFamily="34" charset="0"/>
              <a:buChar char="•"/>
            </a:pPr>
            <a:r>
              <a:rPr lang="en-US" sz="1200" dirty="0"/>
              <a:t>Make sure that when you present any of the figures that you explain what the audience is looking at before diving into a discussion of the results.</a:t>
            </a:r>
          </a:p>
          <a:p>
            <a:pPr marL="171450" indent="-1714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Bahnschrift SemiBold Condensed"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Bahnschrift SemiBold Condensed"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Bahnschrift SemiBold Condensed" panose="020B0502040204020203" pitchFamily="34" charset="0"/>
              </a:rPr>
              <a:t>Score Distributions for the Replication and Competition Results. For each distribution, the outliers are scores for ‘The Organizer’ and ‘</a:t>
            </a:r>
            <a:r>
              <a:rPr lang="en-US" sz="1200" dirty="0" err="1">
                <a:latin typeface="Bahnschrift SemiBold Condensed" panose="020B0502040204020203" pitchFamily="34" charset="0"/>
              </a:rPr>
              <a:t>dereventsolve</a:t>
            </a:r>
            <a:r>
              <a:rPr lang="en-US" sz="1200" dirty="0">
                <a:latin typeface="Bahnschrift SemiBold Condensed" panose="020B0502040204020203" pitchFamily="34" charset="0"/>
              </a:rPr>
              <a:t>.</a:t>
            </a: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55</a:t>
            </a:fld>
            <a:endParaRPr lang="en-US"/>
          </a:p>
        </p:txBody>
      </p:sp>
    </p:spTree>
    <p:extLst>
      <p:ext uri="{BB962C8B-B14F-4D97-AF65-F5344CB8AC3E}">
        <p14:creationId xmlns:p14="http://schemas.microsoft.com/office/powerpoint/2010/main" val="39122167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2024-05-09: </a:t>
            </a:r>
          </a:p>
          <a:p>
            <a:pPr marL="171450" indent="-171450">
              <a:buFont typeface="Arial" panose="020B0604020202020204" pitchFamily="34" charset="0"/>
              <a:buChar char="•"/>
            </a:pPr>
            <a:r>
              <a:rPr lang="en-US" dirty="0"/>
              <a:t>Mark’s Edits to </a:t>
            </a:r>
            <a:r>
              <a:rPr lang="en-US" dirty="0" err="1"/>
              <a:t>Arash’s</a:t>
            </a:r>
            <a:r>
              <a:rPr lang="en-US" dirty="0"/>
              <a:t> Script: </a:t>
            </a:r>
          </a:p>
          <a:p>
            <a:pPr marL="628650" lvl="1" indent="-171450">
              <a:buFont typeface="Arial" panose="020B0604020202020204" pitchFamily="34" charset="0"/>
              <a:buChar char="•"/>
            </a:pPr>
            <a:r>
              <a:rPr lang="en-US" dirty="0"/>
              <a:t>Commit History: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https://github.com/gaimes-njit/gaimes-njit.github.io/commit/2f16d732c9fff2bf26a49fd15b6ecb4bd64ec141</a:t>
            </a:r>
          </a:p>
          <a:p>
            <a:pPr marL="1085850" lvl="2" indent="-171450">
              <a:buFont typeface="Arial" panose="020B0604020202020204" pitchFamily="34" charset="0"/>
              <a:buChar char="•"/>
            </a:pPr>
            <a:r>
              <a:rPr lang="en-US" dirty="0"/>
              <a:t>https://github.com/gaimes-njit/gaimes-njit.github.io/commit/7593d40f63f5e0bcd0014051d5f0e6827771aa29</a:t>
            </a:r>
          </a:p>
          <a:p>
            <a:pPr marL="628650" lvl="1" indent="-171450">
              <a:buFont typeface="Arial" panose="020B0604020202020204" pitchFamily="34" charset="0"/>
              <a:buChar char="•"/>
            </a:pPr>
            <a:r>
              <a:rPr lang="en-US" dirty="0"/>
              <a:t>Files: </a:t>
            </a:r>
          </a:p>
          <a:p>
            <a:pPr marL="1085850" lvl="2" indent="-171450">
              <a:buFont typeface="Arial" panose="020B0604020202020204" pitchFamily="34" charset="0"/>
              <a:buChar char="•"/>
            </a:pPr>
            <a:r>
              <a:rPr lang="en-US" dirty="0"/>
              <a:t>publications/fdg_pcg24/arash_moradi_karkaj/figures/generalization/zero_shot_table.py</a:t>
            </a:r>
          </a:p>
          <a:p>
            <a:pPr marL="1085850" lvl="2" indent="-171450">
              <a:buFont typeface="Arial" panose="020B0604020202020204" pitchFamily="34" charset="0"/>
              <a:buChar char="•"/>
            </a:pPr>
            <a:r>
              <a:rPr lang="en-US" dirty="0"/>
              <a:t>publications/fdg_pcg24/arash_moradi_karkaj/figures/generalization/generalization_figure_nshot.py</a:t>
            </a:r>
          </a:p>
          <a:p>
            <a:pPr lvl="0"/>
            <a:endParaRPr lang="en-US" dirty="0">
              <a:latin typeface="Bahnschrift SemiBold Condensed" panose="020B0502040204020203" pitchFamily="34" charset="0"/>
            </a:endParaRPr>
          </a:p>
          <a:p>
            <a:pPr lvl="0"/>
            <a:endParaRPr lang="en-US" dirty="0">
              <a:latin typeface="Bahnschrift SemiBold Condensed" panose="020B0502040204020203" pitchFamily="34" charset="0"/>
            </a:endParaRPr>
          </a:p>
          <a:p>
            <a:pPr lvl="0"/>
            <a:r>
              <a:rPr lang="en-US" dirty="0">
                <a:latin typeface="Bahnschrift SemiBold Condensed" panose="020B0502040204020203" pitchFamily="34" charset="0"/>
              </a:rPr>
              <a:t>An important difference in scoring for the generalization experiment results </a:t>
            </a:r>
          </a:p>
          <a:p>
            <a:pPr lvl="0"/>
            <a:r>
              <a:rPr lang="en-US" dirty="0">
                <a:latin typeface="Bahnschrift SemiBold Condensed" panose="020B0502040204020203" pitchFamily="34" charset="0"/>
              </a:rPr>
              <a:t>is that all reported scores are </a:t>
            </a:r>
            <a:r>
              <a:rPr lang="en-US" b="1" dirty="0">
                <a:latin typeface="Bahnschrift SemiBold Condensed" panose="020B0502040204020203" pitchFamily="34" charset="0"/>
              </a:rPr>
              <a:t>raw scores</a:t>
            </a:r>
            <a:r>
              <a:rPr lang="en-US" dirty="0">
                <a:latin typeface="Bahnschrift SemiBold Condensed" panose="020B0502040204020203" pitchFamily="34" charset="0"/>
              </a:rPr>
              <a:t>. The competition’s scoring process </a:t>
            </a:r>
          </a:p>
          <a:p>
            <a:pPr lvl="0"/>
            <a:r>
              <a:rPr lang="en-US" dirty="0">
                <a:latin typeface="Bahnschrift SemiBold Condensed" panose="020B0502040204020203" pitchFamily="34" charset="0"/>
              </a:rPr>
              <a:t>includes two “dynamic” aspects – weighting and normalization – that make </a:t>
            </a:r>
          </a:p>
          <a:p>
            <a:pPr lvl="0"/>
            <a:r>
              <a:rPr lang="en-US" dirty="0">
                <a:latin typeface="Bahnschrift SemiBold Condensed" panose="020B0502040204020203" pitchFamily="34" charset="0"/>
              </a:rPr>
              <a:t>scores incomparable across experiments (or different iterations of the competition). </a:t>
            </a:r>
          </a:p>
          <a:p>
            <a:pPr lvl="0"/>
            <a:r>
              <a:rPr lang="en-US" dirty="0">
                <a:latin typeface="Bahnschrift SemiBold Condensed" panose="020B0502040204020203" pitchFamily="34" charset="0"/>
              </a:rPr>
              <a:t>Per letter scores are weighted to give more weight to harder letters and</a:t>
            </a:r>
          </a:p>
          <a:p>
            <a:pPr lvl="0"/>
            <a:r>
              <a:rPr lang="en-US" dirty="0">
                <a:latin typeface="Bahnschrift SemiBold Condensed" panose="020B0502040204020203" pitchFamily="34" charset="0"/>
              </a:rPr>
              <a:t>less weight to easier letters (easier/harder measured by how well</a:t>
            </a:r>
          </a:p>
          <a:p>
            <a:pPr lvl="0"/>
            <a:r>
              <a:rPr lang="en-US" dirty="0">
                <a:latin typeface="Bahnschrift SemiBold Condensed" panose="020B0502040204020203" pitchFamily="34" charset="0"/>
              </a:rPr>
              <a:t>prompts do). The weighted scores are then normalized by dividing</a:t>
            </a:r>
          </a:p>
          <a:p>
            <a:pPr lvl="0"/>
            <a:r>
              <a:rPr lang="en-US" dirty="0">
                <a:latin typeface="Bahnschrift SemiBold Condensed" panose="020B0502040204020203" pitchFamily="34" charset="0"/>
              </a:rPr>
              <a:t>each prompt’s score by the sum of all prompt scores and multiplying</a:t>
            </a:r>
          </a:p>
          <a:p>
            <a:pPr lvl="0"/>
            <a:r>
              <a:rPr lang="en-US" dirty="0">
                <a:latin typeface="Bahnschrift SemiBold Condensed" panose="020B0502040204020203" pitchFamily="34" charset="0"/>
              </a:rPr>
              <a:t>by 100, effectively making the final score a percentage (all scores in</a:t>
            </a:r>
          </a:p>
          <a:p>
            <a:pPr lvl="0"/>
            <a:r>
              <a:rPr lang="en-US" dirty="0">
                <a:latin typeface="Bahnschrift SemiBold Condensed" panose="020B0502040204020203" pitchFamily="34" charset="0"/>
              </a:rPr>
              <a:t>the competition total to 100). To make scores comparable between</a:t>
            </a:r>
          </a:p>
          <a:p>
            <a:pPr lvl="0"/>
            <a:r>
              <a:rPr lang="en-US" dirty="0">
                <a:latin typeface="Bahnschrift SemiBold Condensed" panose="020B0502040204020203" pitchFamily="34" charset="0"/>
              </a:rPr>
              <a:t>different experiments, a new metric called raw score is introduced.</a:t>
            </a:r>
          </a:p>
          <a:p>
            <a:pPr lvl="0"/>
            <a:r>
              <a:rPr lang="en-US" dirty="0">
                <a:latin typeface="Bahnschrift SemiBold Condensed" panose="020B0502040204020203" pitchFamily="34" charset="0"/>
              </a:rPr>
              <a:t>It removes the dynamic aspects of the original competition: letters</a:t>
            </a:r>
          </a:p>
          <a:p>
            <a:pPr lvl="0"/>
            <a:r>
              <a:rPr lang="en-US" dirty="0">
                <a:latin typeface="Bahnschrift SemiBold Condensed" panose="020B0502040204020203" pitchFamily="34" charset="0"/>
              </a:rPr>
              <a:t>are equally weighted, and there is no normalization (summarized</a:t>
            </a:r>
          </a:p>
          <a:p>
            <a:pPr lvl="0"/>
            <a:r>
              <a:rPr lang="en-US" dirty="0">
                <a:latin typeface="Bahnschrift SemiBold Condensed" panose="020B0502040204020203" pitchFamily="34" charset="0"/>
              </a:rPr>
              <a:t>in Section 2.3)</a:t>
            </a:r>
          </a:p>
          <a:p>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56</a:t>
            </a:fld>
            <a:endParaRPr lang="en-US"/>
          </a:p>
        </p:txBody>
      </p:sp>
    </p:spTree>
    <p:extLst>
      <p:ext uri="{BB962C8B-B14F-4D97-AF65-F5344CB8AC3E}">
        <p14:creationId xmlns:p14="http://schemas.microsoft.com/office/powerpoint/2010/main" val="3856399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4</a:t>
            </a:fld>
            <a:endParaRPr lang="en-US"/>
          </a:p>
        </p:txBody>
      </p:sp>
    </p:spTree>
    <p:extLst>
      <p:ext uri="{BB962C8B-B14F-4D97-AF65-F5344CB8AC3E}">
        <p14:creationId xmlns:p14="http://schemas.microsoft.com/office/powerpoint/2010/main" val="21524106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dirty="0">
                <a:solidFill>
                  <a:srgbClr val="000000"/>
                </a:solidFill>
                <a:effectLst/>
                <a:latin typeface="LinLibertineTB"/>
              </a:rPr>
              <a:t>Zero-Shot Generalization </a:t>
            </a:r>
            <a:r>
              <a:rPr lang="en-US" sz="1800" b="0" i="0" dirty="0">
                <a:solidFill>
                  <a:srgbClr val="000000"/>
                </a:solidFill>
                <a:effectLst/>
                <a:latin typeface="LinLibertineT"/>
              </a:rPr>
              <a:t>tests generalization when prompts</a:t>
            </a:r>
            <a:br>
              <a:rPr lang="en-US" sz="1800" b="0" i="0" dirty="0">
                <a:solidFill>
                  <a:srgbClr val="000000"/>
                </a:solidFill>
                <a:effectLst/>
                <a:latin typeface="LinLibertineT"/>
              </a:rPr>
            </a:br>
            <a:r>
              <a:rPr lang="en-US" sz="1800" b="0" i="0" dirty="0">
                <a:solidFill>
                  <a:srgbClr val="000000"/>
                </a:solidFill>
                <a:effectLst/>
                <a:latin typeface="LinLibertineT"/>
              </a:rPr>
              <a:t>explain how levels should be generated without referencing example solutions. </a:t>
            </a:r>
          </a:p>
          <a:p>
            <a:r>
              <a:rPr lang="en-US" sz="1800" b="0" i="0" dirty="0">
                <a:solidFill>
                  <a:srgbClr val="000000"/>
                </a:solidFill>
                <a:effectLst/>
                <a:latin typeface="LinLibertineT"/>
              </a:rPr>
              <a:t>The original competition prompts are modified to</a:t>
            </a:r>
            <a:br>
              <a:rPr lang="en-US" sz="1800" b="0" i="0" dirty="0">
                <a:solidFill>
                  <a:srgbClr val="000000"/>
                </a:solidFill>
                <a:effectLst/>
                <a:latin typeface="LinLibertineT"/>
              </a:rPr>
            </a:br>
            <a:r>
              <a:rPr lang="en-US" sz="1800" b="0" i="0" dirty="0">
                <a:solidFill>
                  <a:srgbClr val="000000"/>
                </a:solidFill>
                <a:effectLst/>
                <a:latin typeface="LinLibertineT"/>
              </a:rPr>
              <a:t>exclude any example instructions for letters. The zero-shot generalization test </a:t>
            </a:r>
          </a:p>
          <a:p>
            <a:r>
              <a:rPr lang="en-US" sz="1800" b="0" i="0" dirty="0">
                <a:solidFill>
                  <a:srgbClr val="000000"/>
                </a:solidFill>
                <a:effectLst/>
                <a:latin typeface="LinLibertineT"/>
              </a:rPr>
              <a:t>is a strong test of generalization, and it is a common</a:t>
            </a:r>
            <a:br>
              <a:rPr lang="en-US" sz="1800" b="0" i="0" dirty="0">
                <a:solidFill>
                  <a:srgbClr val="000000"/>
                </a:solidFill>
                <a:effectLst/>
                <a:latin typeface="LinLibertineT"/>
              </a:rPr>
            </a:br>
            <a:r>
              <a:rPr lang="en-US" sz="1800" b="0" i="0" dirty="0">
                <a:solidFill>
                  <a:srgbClr val="000000"/>
                </a:solidFill>
                <a:effectLst/>
                <a:latin typeface="LinLibertineT"/>
              </a:rPr>
              <a:t>way to test generalization in the LLM evaluation literature. In the</a:t>
            </a:r>
            <a:br>
              <a:rPr lang="en-US" sz="1800" b="0" i="0" dirty="0">
                <a:solidFill>
                  <a:srgbClr val="000000"/>
                </a:solidFill>
                <a:effectLst/>
                <a:latin typeface="LinLibertineT"/>
              </a:rPr>
            </a:br>
            <a:r>
              <a:rPr lang="en-US" sz="1800" b="0" i="0" dirty="0">
                <a:solidFill>
                  <a:srgbClr val="000000"/>
                </a:solidFill>
                <a:effectLst/>
                <a:latin typeface="LinLibertineT"/>
              </a:rPr>
              <a:t>ChatGPT4PCG case, zero-shot prompting means building a prompt</a:t>
            </a:r>
            <a:br>
              <a:rPr lang="en-US" sz="1800" b="0" i="0" dirty="0">
                <a:solidFill>
                  <a:srgbClr val="000000"/>
                </a:solidFill>
                <a:effectLst/>
                <a:latin typeface="LinLibertineT"/>
              </a:rPr>
            </a:br>
            <a:r>
              <a:rPr lang="en-US" sz="1800" b="0" i="0" dirty="0">
                <a:solidFill>
                  <a:srgbClr val="000000"/>
                </a:solidFill>
                <a:effectLst/>
                <a:latin typeface="LinLibertineT"/>
              </a:rPr>
              <a:t>that can include any amount of general discussion, but excludes</a:t>
            </a:r>
            <a:br>
              <a:rPr lang="en-US" sz="1800" b="0" i="0" dirty="0">
                <a:solidFill>
                  <a:srgbClr val="000000"/>
                </a:solidFill>
                <a:effectLst/>
                <a:latin typeface="LinLibertineT"/>
              </a:rPr>
            </a:br>
            <a:r>
              <a:rPr lang="en-US" sz="1800" b="0" i="0" dirty="0">
                <a:solidFill>
                  <a:srgbClr val="000000"/>
                </a:solidFill>
                <a:effectLst/>
                <a:latin typeface="LinLibertineT"/>
              </a:rPr>
              <a:t>explicit drop sequences for any letters.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57</a:t>
            </a:fld>
            <a:endParaRPr lang="en-US"/>
          </a:p>
        </p:txBody>
      </p:sp>
    </p:spTree>
    <p:extLst>
      <p:ext uri="{BB962C8B-B14F-4D97-AF65-F5344CB8AC3E}">
        <p14:creationId xmlns:p14="http://schemas.microsoft.com/office/powerpoint/2010/main" val="20489298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2024-05-09 (</a:t>
            </a:r>
            <a:r>
              <a:rPr lang="en-US" sz="1800" dirty="0" err="1"/>
              <a:t>amy</a:t>
            </a:r>
            <a:r>
              <a:rPr lang="en-US" sz="1800" dirty="0"/>
              <a:t>): </a:t>
            </a:r>
          </a:p>
          <a:p>
            <a:pPr marL="171450" indent="-171450">
              <a:buFont typeface="Arial" panose="020B0604020202020204" pitchFamily="34" charset="0"/>
              <a:buChar char="•"/>
            </a:pPr>
            <a:r>
              <a:rPr lang="en-US" sz="1800" dirty="0"/>
              <a:t>Make sure that when you present any of the figures that you explain what the audience is looking at before diving into a discussion of the results.</a:t>
            </a:r>
          </a:p>
          <a:p>
            <a:pPr marL="171450" indent="-171450">
              <a:buFont typeface="Arial" panose="020B0604020202020204" pitchFamily="34" charset="0"/>
              <a:buChar char="•"/>
            </a:pPr>
            <a:endParaRPr lang="en-US" sz="1800" dirty="0"/>
          </a:p>
          <a:p>
            <a:endParaRPr lang="en-US" sz="1800" b="1" i="0" dirty="0">
              <a:solidFill>
                <a:srgbClr val="000000"/>
              </a:solidFill>
              <a:effectLst/>
              <a:latin typeface="LinLibertineTB"/>
            </a:endParaRPr>
          </a:p>
          <a:p>
            <a:endParaRPr lang="en-US" sz="1800" b="1" i="0" dirty="0">
              <a:solidFill>
                <a:srgbClr val="000000"/>
              </a:solidFill>
              <a:effectLst/>
              <a:latin typeface="LinLibertineTB"/>
            </a:endParaRPr>
          </a:p>
          <a:p>
            <a:r>
              <a:rPr lang="en-US" sz="1800" b="1" i="0" dirty="0">
                <a:solidFill>
                  <a:srgbClr val="000000"/>
                </a:solidFill>
                <a:effectLst/>
                <a:latin typeface="LinLibertineTB"/>
              </a:rPr>
              <a:t>One-Shot Generalization </a:t>
            </a:r>
            <a:r>
              <a:rPr lang="en-US" sz="1800" b="0" i="0" dirty="0">
                <a:solidFill>
                  <a:srgbClr val="000000"/>
                </a:solidFill>
                <a:effectLst/>
                <a:latin typeface="LinLibertineT"/>
              </a:rPr>
              <a:t>is a common way to prompt LLMs</a:t>
            </a:r>
            <a:br>
              <a:rPr lang="en-US" sz="1800" b="0" i="0" dirty="0">
                <a:solidFill>
                  <a:srgbClr val="000000"/>
                </a:solidFill>
                <a:effectLst/>
                <a:latin typeface="LinLibertineT"/>
              </a:rPr>
            </a:br>
            <a:r>
              <a:rPr lang="en-US" sz="1800" b="0" i="0" dirty="0">
                <a:solidFill>
                  <a:srgbClr val="000000"/>
                </a:solidFill>
                <a:effectLst/>
                <a:latin typeface="LinLibertineT"/>
              </a:rPr>
              <a:t>that are expected to generalize from one example solution. It is a</a:t>
            </a:r>
            <a:br>
              <a:rPr lang="en-US" sz="1800" b="0" i="0" dirty="0">
                <a:solidFill>
                  <a:srgbClr val="000000"/>
                </a:solidFill>
                <a:effectLst/>
                <a:latin typeface="LinLibertineT"/>
              </a:rPr>
            </a:br>
            <a:r>
              <a:rPr lang="en-US" sz="1800" b="0" i="0" dirty="0">
                <a:solidFill>
                  <a:srgbClr val="000000"/>
                </a:solidFill>
                <a:effectLst/>
                <a:latin typeface="LinLibertineT"/>
              </a:rPr>
              <a:t>strong test of generalization, but weaker than the zero-shot setting</a:t>
            </a:r>
            <a:br>
              <a:rPr lang="en-US" sz="1800" b="0" i="0" dirty="0">
                <a:solidFill>
                  <a:srgbClr val="000000"/>
                </a:solidFill>
                <a:effectLst/>
                <a:latin typeface="LinLibertineT"/>
              </a:rPr>
            </a:br>
            <a:r>
              <a:rPr lang="en-US" sz="1800" b="0" i="0" dirty="0">
                <a:solidFill>
                  <a:srgbClr val="000000"/>
                </a:solidFill>
                <a:effectLst/>
                <a:latin typeface="LinLibertineT"/>
              </a:rPr>
              <a:t>which is expected to generalize to other cases without an example</a:t>
            </a:r>
            <a:br>
              <a:rPr lang="en-US" sz="1800" b="0" i="0" dirty="0">
                <a:solidFill>
                  <a:srgbClr val="000000"/>
                </a:solidFill>
                <a:effectLst/>
                <a:latin typeface="LinLibertineT"/>
              </a:rPr>
            </a:br>
            <a:r>
              <a:rPr lang="en-US" sz="1800" b="0" i="0" dirty="0">
                <a:solidFill>
                  <a:srgbClr val="000000"/>
                </a:solidFill>
                <a:effectLst/>
                <a:latin typeface="LinLibertineT"/>
              </a:rPr>
              <a:t>solution. In this experiment, 26 modified versions of all competition</a:t>
            </a:r>
            <a:br>
              <a:rPr lang="en-US" sz="1800" b="0" i="0" dirty="0">
                <a:solidFill>
                  <a:srgbClr val="000000"/>
                </a:solidFill>
                <a:effectLst/>
                <a:latin typeface="LinLibertineT"/>
              </a:rPr>
            </a:br>
            <a:r>
              <a:rPr lang="en-US" sz="1800" b="0" i="0" dirty="0">
                <a:solidFill>
                  <a:srgbClr val="000000"/>
                </a:solidFill>
                <a:effectLst/>
                <a:latin typeface="LinLibertineT"/>
              </a:rPr>
              <a:t>entries are tested, one for each possible choice of one-shot letter. We</a:t>
            </a:r>
            <a:br>
              <a:rPr lang="en-US" sz="1800" b="0" i="0" dirty="0">
                <a:solidFill>
                  <a:srgbClr val="000000"/>
                </a:solidFill>
                <a:effectLst/>
                <a:latin typeface="LinLibertineT"/>
              </a:rPr>
            </a:br>
            <a:r>
              <a:rPr lang="en-US" sz="1800" b="0" i="0" dirty="0">
                <a:solidFill>
                  <a:srgbClr val="000000"/>
                </a:solidFill>
                <a:effectLst/>
                <a:latin typeface="LinLibertineT"/>
              </a:rPr>
              <a:t>modified the original prompts to remove any explicit solutions other</a:t>
            </a:r>
            <a:br>
              <a:rPr lang="en-US" sz="1800" b="0" i="0" dirty="0">
                <a:solidFill>
                  <a:srgbClr val="000000"/>
                </a:solidFill>
                <a:effectLst/>
                <a:latin typeface="LinLibertineT"/>
              </a:rPr>
            </a:br>
            <a:r>
              <a:rPr lang="en-US" sz="1800" b="0" i="0" dirty="0">
                <a:solidFill>
                  <a:srgbClr val="000000"/>
                </a:solidFill>
                <a:effectLst/>
                <a:latin typeface="LinLibertineT"/>
              </a:rPr>
              <a:t>than the one letter being tested each time. While some submissions</a:t>
            </a:r>
            <a:br>
              <a:rPr lang="en-US" sz="1800" b="0" i="0" dirty="0">
                <a:solidFill>
                  <a:srgbClr val="000000"/>
                </a:solidFill>
                <a:effectLst/>
                <a:latin typeface="LinLibertineT"/>
              </a:rPr>
            </a:br>
            <a:r>
              <a:rPr lang="en-US" sz="1800" b="0" i="0" dirty="0">
                <a:solidFill>
                  <a:srgbClr val="000000"/>
                </a:solidFill>
                <a:effectLst/>
                <a:latin typeface="LinLibertineT"/>
              </a:rPr>
              <a:t>have an example for each of the letters (namely The Organizer and</a:t>
            </a:r>
            <a:br>
              <a:rPr lang="en-US" sz="1800" b="0" i="0" dirty="0">
                <a:solidFill>
                  <a:srgbClr val="000000"/>
                </a:solidFill>
                <a:effectLst/>
                <a:latin typeface="LinLibertineT"/>
              </a:rPr>
            </a:br>
            <a:r>
              <a:rPr lang="en-US" sz="1800" b="0" i="0" dirty="0" err="1">
                <a:solidFill>
                  <a:srgbClr val="000000"/>
                </a:solidFill>
                <a:effectLst/>
                <a:latin typeface="LinLibertineT"/>
              </a:rPr>
              <a:t>dereventsolve</a:t>
            </a:r>
            <a:r>
              <a:rPr lang="en-US" sz="1800" b="0" i="0" dirty="0">
                <a:solidFill>
                  <a:srgbClr val="000000"/>
                </a:solidFill>
                <a:effectLst/>
                <a:latin typeface="LinLibertineT"/>
              </a:rPr>
              <a:t>), the rest include partial examples, so in some cases</a:t>
            </a:r>
            <a:br>
              <a:rPr lang="en-US" sz="1800" b="0" i="0" dirty="0">
                <a:solidFill>
                  <a:srgbClr val="000000"/>
                </a:solidFill>
                <a:effectLst/>
                <a:latin typeface="LinLibertineT"/>
              </a:rPr>
            </a:br>
            <a:r>
              <a:rPr lang="en-US" sz="1800" b="0" i="0" dirty="0">
                <a:solidFill>
                  <a:srgbClr val="000000"/>
                </a:solidFill>
                <a:effectLst/>
                <a:latin typeface="LinLibertineT"/>
              </a:rPr>
              <a:t>this results in the modified prompts actually being zero-shot. In</a:t>
            </a:r>
            <a:br>
              <a:rPr lang="en-US" sz="1800" b="0" i="0" dirty="0">
                <a:solidFill>
                  <a:srgbClr val="000000"/>
                </a:solidFill>
                <a:effectLst/>
                <a:latin typeface="LinLibertineT"/>
              </a:rPr>
            </a:br>
            <a:r>
              <a:rPr lang="en-US" sz="1800" b="0" i="0" dirty="0">
                <a:solidFill>
                  <a:srgbClr val="000000"/>
                </a:solidFill>
                <a:effectLst/>
                <a:latin typeface="LinLibertineT"/>
              </a:rPr>
              <a:t>those cases we excluded them from the results presentation.</a:t>
            </a:r>
            <a:r>
              <a:rPr lang="en-US" dirty="0"/>
              <a:t> </a:t>
            </a:r>
            <a:br>
              <a:rPr lang="en-US" dirty="0"/>
            </a:br>
            <a:endParaRPr lang="en-US" dirty="0"/>
          </a:p>
          <a:p>
            <a:r>
              <a:rPr lang="en-US" sz="1800" b="1" i="0" dirty="0">
                <a:solidFill>
                  <a:srgbClr val="000000"/>
                </a:solidFill>
                <a:effectLst/>
                <a:latin typeface="LinLibertineTB"/>
              </a:rPr>
              <a:t>Figure 6: Results of the One-Shot Generalization Experiment.</a:t>
            </a:r>
            <a:br>
              <a:rPr lang="en-US" sz="1800" b="1" i="0" dirty="0">
                <a:solidFill>
                  <a:srgbClr val="000000"/>
                </a:solidFill>
                <a:effectLst/>
                <a:latin typeface="LinLibertineTB"/>
              </a:rPr>
            </a:br>
            <a:r>
              <a:rPr lang="en-US" sz="1800" b="1" i="0" dirty="0">
                <a:solidFill>
                  <a:srgbClr val="000000"/>
                </a:solidFill>
                <a:effectLst/>
                <a:latin typeface="LinLibertineTB"/>
              </a:rPr>
              <a:t>A subset of prompts include instructions for generating specific letters, and the performance for a prompt is shown only</a:t>
            </a:r>
            <a:br>
              <a:rPr lang="en-US" sz="1800" b="1" i="0" dirty="0">
                <a:solidFill>
                  <a:srgbClr val="000000"/>
                </a:solidFill>
                <a:effectLst/>
                <a:latin typeface="LinLibertineTB"/>
              </a:rPr>
            </a:br>
            <a:r>
              <a:rPr lang="en-US" sz="1800" b="1" i="0" dirty="0">
                <a:solidFill>
                  <a:srgbClr val="000000"/>
                </a:solidFill>
                <a:effectLst/>
                <a:latin typeface="LinLibertineTB"/>
              </a:rPr>
              <a:t>for prompts that contain the given shot-letter.</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58</a:t>
            </a:fld>
            <a:endParaRPr lang="en-US"/>
          </a:p>
        </p:txBody>
      </p:sp>
    </p:spTree>
    <p:extLst>
      <p:ext uri="{BB962C8B-B14F-4D97-AF65-F5344CB8AC3E}">
        <p14:creationId xmlns:p14="http://schemas.microsoft.com/office/powerpoint/2010/main" val="39865589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dirty="0">
                <a:solidFill>
                  <a:srgbClr val="000000"/>
                </a:solidFill>
                <a:effectLst/>
                <a:latin typeface="LinLibertineTB"/>
              </a:rPr>
              <a:t>One-Shot Generalization </a:t>
            </a:r>
            <a:r>
              <a:rPr lang="en-US" sz="1800" b="0" i="0" dirty="0">
                <a:solidFill>
                  <a:srgbClr val="000000"/>
                </a:solidFill>
                <a:effectLst/>
                <a:latin typeface="LinLibertineT"/>
              </a:rPr>
              <a:t>is a common way to prompt LLMs</a:t>
            </a:r>
            <a:br>
              <a:rPr lang="en-US" sz="1800" b="0" i="0" dirty="0">
                <a:solidFill>
                  <a:srgbClr val="000000"/>
                </a:solidFill>
                <a:effectLst/>
                <a:latin typeface="LinLibertineT"/>
              </a:rPr>
            </a:br>
            <a:r>
              <a:rPr lang="en-US" sz="1800" b="0" i="0" dirty="0">
                <a:solidFill>
                  <a:srgbClr val="000000"/>
                </a:solidFill>
                <a:effectLst/>
                <a:latin typeface="LinLibertineT"/>
              </a:rPr>
              <a:t>that are expected to generalize from one example solution. It is a</a:t>
            </a:r>
            <a:br>
              <a:rPr lang="en-US" sz="1800" b="0" i="0" dirty="0">
                <a:solidFill>
                  <a:srgbClr val="000000"/>
                </a:solidFill>
                <a:effectLst/>
                <a:latin typeface="LinLibertineT"/>
              </a:rPr>
            </a:br>
            <a:r>
              <a:rPr lang="en-US" sz="1800" b="0" i="0" dirty="0">
                <a:solidFill>
                  <a:srgbClr val="000000"/>
                </a:solidFill>
                <a:effectLst/>
                <a:latin typeface="LinLibertineT"/>
              </a:rPr>
              <a:t>strong test of generalization, but weaker than the zero-shot setting</a:t>
            </a:r>
            <a:br>
              <a:rPr lang="en-US" sz="1800" b="0" i="0" dirty="0">
                <a:solidFill>
                  <a:srgbClr val="000000"/>
                </a:solidFill>
                <a:effectLst/>
                <a:latin typeface="LinLibertineT"/>
              </a:rPr>
            </a:br>
            <a:r>
              <a:rPr lang="en-US" sz="1800" b="0" i="0" dirty="0">
                <a:solidFill>
                  <a:srgbClr val="000000"/>
                </a:solidFill>
                <a:effectLst/>
                <a:latin typeface="LinLibertineT"/>
              </a:rPr>
              <a:t>which is expected to generalize to other cases without an example</a:t>
            </a:r>
            <a:br>
              <a:rPr lang="en-US" sz="1800" b="0" i="0" dirty="0">
                <a:solidFill>
                  <a:srgbClr val="000000"/>
                </a:solidFill>
                <a:effectLst/>
                <a:latin typeface="LinLibertineT"/>
              </a:rPr>
            </a:br>
            <a:r>
              <a:rPr lang="en-US" sz="1800" b="0" i="0" dirty="0">
                <a:solidFill>
                  <a:srgbClr val="000000"/>
                </a:solidFill>
                <a:effectLst/>
                <a:latin typeface="LinLibertineT"/>
              </a:rPr>
              <a:t>solution. In this experiment, 26 modified versions of all competition</a:t>
            </a:r>
            <a:br>
              <a:rPr lang="en-US" sz="1800" b="0" i="0" dirty="0">
                <a:solidFill>
                  <a:srgbClr val="000000"/>
                </a:solidFill>
                <a:effectLst/>
                <a:latin typeface="LinLibertineT"/>
              </a:rPr>
            </a:br>
            <a:r>
              <a:rPr lang="en-US" sz="1800" b="0" i="0" dirty="0">
                <a:solidFill>
                  <a:srgbClr val="000000"/>
                </a:solidFill>
                <a:effectLst/>
                <a:latin typeface="LinLibertineT"/>
              </a:rPr>
              <a:t>entries are tested, one for each possible choice of one-shot letter. We</a:t>
            </a:r>
            <a:br>
              <a:rPr lang="en-US" sz="1800" b="0" i="0" dirty="0">
                <a:solidFill>
                  <a:srgbClr val="000000"/>
                </a:solidFill>
                <a:effectLst/>
                <a:latin typeface="LinLibertineT"/>
              </a:rPr>
            </a:br>
            <a:r>
              <a:rPr lang="en-US" sz="1800" b="0" i="0" dirty="0">
                <a:solidFill>
                  <a:srgbClr val="000000"/>
                </a:solidFill>
                <a:effectLst/>
                <a:latin typeface="LinLibertineT"/>
              </a:rPr>
              <a:t>modified the original prompts to remove any explicit solutions other</a:t>
            </a:r>
            <a:br>
              <a:rPr lang="en-US" sz="1800" b="0" i="0" dirty="0">
                <a:solidFill>
                  <a:srgbClr val="000000"/>
                </a:solidFill>
                <a:effectLst/>
                <a:latin typeface="LinLibertineT"/>
              </a:rPr>
            </a:br>
            <a:r>
              <a:rPr lang="en-US" sz="1800" b="0" i="0" dirty="0">
                <a:solidFill>
                  <a:srgbClr val="000000"/>
                </a:solidFill>
                <a:effectLst/>
                <a:latin typeface="LinLibertineT"/>
              </a:rPr>
              <a:t>than the one letter being tested each time. While some submissions</a:t>
            </a:r>
            <a:br>
              <a:rPr lang="en-US" sz="1800" b="0" i="0" dirty="0">
                <a:solidFill>
                  <a:srgbClr val="000000"/>
                </a:solidFill>
                <a:effectLst/>
                <a:latin typeface="LinLibertineT"/>
              </a:rPr>
            </a:br>
            <a:r>
              <a:rPr lang="en-US" sz="1800" b="0" i="0" dirty="0">
                <a:solidFill>
                  <a:srgbClr val="000000"/>
                </a:solidFill>
                <a:effectLst/>
                <a:latin typeface="LinLibertineT"/>
              </a:rPr>
              <a:t>have an example for each of the letters (namely The Organizer and</a:t>
            </a:r>
            <a:br>
              <a:rPr lang="en-US" sz="1800" b="0" i="0" dirty="0">
                <a:solidFill>
                  <a:srgbClr val="000000"/>
                </a:solidFill>
                <a:effectLst/>
                <a:latin typeface="LinLibertineT"/>
              </a:rPr>
            </a:br>
            <a:r>
              <a:rPr lang="en-US" sz="1800" b="0" i="0" dirty="0" err="1">
                <a:solidFill>
                  <a:srgbClr val="000000"/>
                </a:solidFill>
                <a:effectLst/>
                <a:latin typeface="LinLibertineT"/>
              </a:rPr>
              <a:t>dereventsolve</a:t>
            </a:r>
            <a:r>
              <a:rPr lang="en-US" sz="1800" b="0" i="0" dirty="0">
                <a:solidFill>
                  <a:srgbClr val="000000"/>
                </a:solidFill>
                <a:effectLst/>
                <a:latin typeface="LinLibertineT"/>
              </a:rPr>
              <a:t>), the rest include partial examples, so in some cases</a:t>
            </a:r>
            <a:br>
              <a:rPr lang="en-US" sz="1800" b="0" i="0" dirty="0">
                <a:solidFill>
                  <a:srgbClr val="000000"/>
                </a:solidFill>
                <a:effectLst/>
                <a:latin typeface="LinLibertineT"/>
              </a:rPr>
            </a:br>
            <a:r>
              <a:rPr lang="en-US" sz="1800" b="0" i="0" dirty="0">
                <a:solidFill>
                  <a:srgbClr val="000000"/>
                </a:solidFill>
                <a:effectLst/>
                <a:latin typeface="LinLibertineT"/>
              </a:rPr>
              <a:t>this results in the modified prompts actually being zero-shot. In</a:t>
            </a:r>
            <a:br>
              <a:rPr lang="en-US" sz="1800" b="0" i="0" dirty="0">
                <a:solidFill>
                  <a:srgbClr val="000000"/>
                </a:solidFill>
                <a:effectLst/>
                <a:latin typeface="LinLibertineT"/>
              </a:rPr>
            </a:br>
            <a:r>
              <a:rPr lang="en-US" sz="1800" b="0" i="0" dirty="0">
                <a:solidFill>
                  <a:srgbClr val="000000"/>
                </a:solidFill>
                <a:effectLst/>
                <a:latin typeface="LinLibertineT"/>
              </a:rPr>
              <a:t>those cases we excluded them from the results presentation.</a:t>
            </a:r>
            <a:r>
              <a:rPr lang="en-US" dirty="0"/>
              <a:t> </a:t>
            </a:r>
            <a:br>
              <a:rPr lang="en-US" dirty="0"/>
            </a:br>
            <a:endParaRPr lang="en-US" dirty="0"/>
          </a:p>
          <a:p>
            <a:r>
              <a:rPr lang="en-US" sz="1800" b="1" i="0" dirty="0">
                <a:solidFill>
                  <a:srgbClr val="000000"/>
                </a:solidFill>
                <a:effectLst/>
                <a:latin typeface="LinLibertineTB"/>
              </a:rPr>
              <a:t>Figure 6: Results of the One-Shot Generalization Experiment.</a:t>
            </a:r>
            <a:br>
              <a:rPr lang="en-US" sz="1800" b="1" i="0" dirty="0">
                <a:solidFill>
                  <a:srgbClr val="000000"/>
                </a:solidFill>
                <a:effectLst/>
                <a:latin typeface="LinLibertineTB"/>
              </a:rPr>
            </a:br>
            <a:r>
              <a:rPr lang="en-US" sz="1800" b="1" i="0" dirty="0">
                <a:solidFill>
                  <a:srgbClr val="000000"/>
                </a:solidFill>
                <a:effectLst/>
                <a:latin typeface="LinLibertineTB"/>
              </a:rPr>
              <a:t>A subset of prompts include instructions for generating specific letters, and the performance for a prompt is shown only</a:t>
            </a:r>
            <a:br>
              <a:rPr lang="en-US" sz="1800" b="1" i="0" dirty="0">
                <a:solidFill>
                  <a:srgbClr val="000000"/>
                </a:solidFill>
                <a:effectLst/>
                <a:latin typeface="LinLibertineTB"/>
              </a:rPr>
            </a:br>
            <a:r>
              <a:rPr lang="en-US" sz="1800" b="1" i="0" dirty="0">
                <a:solidFill>
                  <a:srgbClr val="000000"/>
                </a:solidFill>
                <a:effectLst/>
                <a:latin typeface="LinLibertineTB"/>
              </a:rPr>
              <a:t>for prompts that contain the given shot-letter.</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59</a:t>
            </a:fld>
            <a:endParaRPr lang="en-US"/>
          </a:p>
        </p:txBody>
      </p:sp>
    </p:spTree>
    <p:extLst>
      <p:ext uri="{BB962C8B-B14F-4D97-AF65-F5344CB8AC3E}">
        <p14:creationId xmlns:p14="http://schemas.microsoft.com/office/powerpoint/2010/main" val="39691465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2024-05-09 (</a:t>
            </a:r>
            <a:r>
              <a:rPr lang="en-US" sz="1800" dirty="0" err="1"/>
              <a:t>amy</a:t>
            </a:r>
            <a:r>
              <a:rPr lang="en-US" sz="1800" dirty="0"/>
              <a:t>): </a:t>
            </a:r>
          </a:p>
          <a:p>
            <a:pPr marL="171450" indent="-171450">
              <a:buFont typeface="Arial" panose="020B0604020202020204" pitchFamily="34" charset="0"/>
              <a:buChar char="•"/>
            </a:pPr>
            <a:r>
              <a:rPr lang="en-US" sz="1800" dirty="0"/>
              <a:t>Make sure that when you present any of the figures that you explain what the audience is looking at before diving into a discussion of the results.</a:t>
            </a:r>
          </a:p>
          <a:p>
            <a:endParaRPr lang="en-US" sz="1800" b="1" i="0" dirty="0">
              <a:solidFill>
                <a:srgbClr val="000000"/>
              </a:solidFill>
              <a:effectLst/>
              <a:latin typeface="LinLibertineTB"/>
            </a:endParaRPr>
          </a:p>
          <a:p>
            <a:endParaRPr lang="en-US" sz="1800" b="1" i="0" dirty="0">
              <a:solidFill>
                <a:srgbClr val="000000"/>
              </a:solidFill>
              <a:effectLst/>
              <a:latin typeface="LinLibertineTB"/>
            </a:endParaRPr>
          </a:p>
          <a:p>
            <a:r>
              <a:rPr lang="en-US" sz="1800" b="1" i="0" dirty="0">
                <a:solidFill>
                  <a:srgbClr val="000000"/>
                </a:solidFill>
                <a:effectLst/>
                <a:latin typeface="LinLibertineTB"/>
              </a:rPr>
              <a:t>N-Shot Generalization </a:t>
            </a:r>
            <a:r>
              <a:rPr lang="en-US" sz="1800" b="0" i="0" dirty="0">
                <a:solidFill>
                  <a:srgbClr val="000000"/>
                </a:solidFill>
                <a:effectLst/>
                <a:latin typeface="LinLibertineT"/>
              </a:rPr>
              <a:t>is based on the modified versions of</a:t>
            </a:r>
            <a:br>
              <a:rPr lang="en-US" sz="1800" b="0" i="0" dirty="0">
                <a:solidFill>
                  <a:srgbClr val="000000"/>
                </a:solidFill>
                <a:effectLst/>
                <a:latin typeface="LinLibertineT"/>
              </a:rPr>
            </a:br>
            <a:r>
              <a:rPr lang="en-US" sz="1800" b="0" i="0" dirty="0">
                <a:solidFill>
                  <a:srgbClr val="000000"/>
                </a:solidFill>
                <a:effectLst/>
                <a:latin typeface="LinLibertineT"/>
              </a:rPr>
              <a:t>‘The Organizer’ and ‘</a:t>
            </a:r>
            <a:r>
              <a:rPr lang="en-US" sz="1800" b="0" i="0" dirty="0" err="1">
                <a:solidFill>
                  <a:srgbClr val="000000"/>
                </a:solidFill>
                <a:effectLst/>
                <a:latin typeface="LinLibertineT"/>
              </a:rPr>
              <a:t>Prompt_Wranglers</a:t>
            </a:r>
            <a:r>
              <a:rPr lang="en-US" sz="1800" b="0" i="0" dirty="0">
                <a:solidFill>
                  <a:srgbClr val="000000"/>
                </a:solidFill>
                <a:effectLst/>
                <a:latin typeface="LinLibertineT"/>
              </a:rPr>
              <a:t>’. This experiment varies</a:t>
            </a:r>
            <a:br>
              <a:rPr lang="en-US" sz="1800" b="0" i="0" dirty="0">
                <a:solidFill>
                  <a:srgbClr val="000000"/>
                </a:solidFill>
                <a:effectLst/>
                <a:latin typeface="LinLibertineT"/>
              </a:rPr>
            </a:br>
            <a:r>
              <a:rPr lang="en-US" sz="1800" b="0" i="0" dirty="0">
                <a:solidFill>
                  <a:srgbClr val="000000"/>
                </a:solidFill>
                <a:effectLst/>
                <a:latin typeface="LinLibertineT"/>
              </a:rPr>
              <a:t>the number of examples (“shots”) given, from zero (as in the </a:t>
            </a:r>
          </a:p>
          <a:p>
            <a:r>
              <a:rPr lang="en-US" sz="1800" b="0" i="0" dirty="0">
                <a:solidFill>
                  <a:srgbClr val="000000"/>
                </a:solidFill>
                <a:effectLst/>
                <a:latin typeface="LinLibertineT"/>
              </a:rPr>
              <a:t>Zero-shot prompting experiment) all the way up to 26 (as in the top</a:t>
            </a:r>
            <a:br>
              <a:rPr lang="en-US" sz="1800" b="0" i="0" dirty="0">
                <a:solidFill>
                  <a:srgbClr val="000000"/>
                </a:solidFill>
                <a:effectLst/>
                <a:latin typeface="LinLibertineT"/>
              </a:rPr>
            </a:br>
            <a:r>
              <a:rPr lang="en-US" sz="1800" b="0" i="0" dirty="0">
                <a:solidFill>
                  <a:srgbClr val="000000"/>
                </a:solidFill>
                <a:effectLst/>
                <a:latin typeface="LinLibertineT"/>
              </a:rPr>
              <a:t>two entries in the original competition). The experiment intends to</a:t>
            </a:r>
            <a:br>
              <a:rPr lang="en-US" sz="1800" b="0" i="0" dirty="0">
                <a:solidFill>
                  <a:srgbClr val="000000"/>
                </a:solidFill>
                <a:effectLst/>
                <a:latin typeface="LinLibertineT"/>
              </a:rPr>
            </a:br>
            <a:r>
              <a:rPr lang="en-US" sz="1800" b="0" i="0" dirty="0">
                <a:solidFill>
                  <a:srgbClr val="000000"/>
                </a:solidFill>
                <a:effectLst/>
                <a:latin typeface="LinLibertineT"/>
              </a:rPr>
              <a:t>investigate generalization along a continuum from zero example</a:t>
            </a:r>
            <a:br>
              <a:rPr lang="en-US" sz="1800" b="0" i="0" dirty="0">
                <a:solidFill>
                  <a:srgbClr val="000000"/>
                </a:solidFill>
                <a:effectLst/>
                <a:latin typeface="LinLibertineT"/>
              </a:rPr>
            </a:br>
            <a:r>
              <a:rPr lang="en-US" sz="1800" b="0" i="0" dirty="0">
                <a:solidFill>
                  <a:srgbClr val="000000"/>
                </a:solidFill>
                <a:effectLst/>
                <a:latin typeface="LinLibertineT"/>
              </a:rPr>
              <a:t>solutions provided in the prompt to all 26 example letters. The</a:t>
            </a:r>
            <a:br>
              <a:rPr lang="en-US" sz="1800" b="0" i="0" dirty="0">
                <a:solidFill>
                  <a:srgbClr val="000000"/>
                </a:solidFill>
                <a:effectLst/>
                <a:latin typeface="LinLibertineT"/>
              </a:rPr>
            </a:br>
            <a:r>
              <a:rPr lang="en-US" sz="1800" b="0" i="0" dirty="0">
                <a:solidFill>
                  <a:srgbClr val="000000"/>
                </a:solidFill>
                <a:effectLst/>
                <a:latin typeface="LinLibertineT"/>
              </a:rPr>
              <a:t>experiment starts by removing all shots from the prompts, and</a:t>
            </a:r>
            <a:br>
              <a:rPr lang="en-US" sz="1800" b="0" i="0" dirty="0">
                <a:solidFill>
                  <a:srgbClr val="000000"/>
                </a:solidFill>
                <a:effectLst/>
                <a:latin typeface="LinLibertineT"/>
              </a:rPr>
            </a:br>
            <a:r>
              <a:rPr lang="en-US" sz="1800" b="0" i="0" dirty="0">
                <a:solidFill>
                  <a:srgbClr val="000000"/>
                </a:solidFill>
                <a:effectLst/>
                <a:latin typeface="LinLibertineT"/>
              </a:rPr>
              <a:t>slowly reintroducing examples for the letter ‘A,’ then ‘A’ and ‘B’,</a:t>
            </a:r>
            <a:br>
              <a:rPr lang="en-US" sz="1800" b="0" i="0" dirty="0">
                <a:solidFill>
                  <a:srgbClr val="000000"/>
                </a:solidFill>
                <a:effectLst/>
                <a:latin typeface="LinLibertineT"/>
              </a:rPr>
            </a:br>
            <a:r>
              <a:rPr lang="en-US" sz="1800" b="0" i="0" dirty="0">
                <a:solidFill>
                  <a:srgbClr val="000000"/>
                </a:solidFill>
                <a:effectLst/>
                <a:latin typeface="LinLibertineT"/>
              </a:rPr>
              <a:t>iteratively adding letters until all 26 shots are provided in each</a:t>
            </a:r>
            <a:br>
              <a:rPr lang="en-US" sz="1800" b="0" i="0" dirty="0">
                <a:solidFill>
                  <a:srgbClr val="000000"/>
                </a:solidFill>
                <a:effectLst/>
                <a:latin typeface="LinLibertineT"/>
              </a:rPr>
            </a:br>
            <a:r>
              <a:rPr lang="en-US" sz="1800" b="0" i="0" dirty="0">
                <a:solidFill>
                  <a:srgbClr val="000000"/>
                </a:solidFill>
                <a:effectLst/>
                <a:latin typeface="LinLibertineT"/>
              </a:rPr>
              <a:t>prompt.</a:t>
            </a:r>
            <a:r>
              <a:rPr lang="en-US" dirty="0"/>
              <a:t> </a:t>
            </a:r>
          </a:p>
          <a:p>
            <a:endParaRPr lang="en-US" dirty="0"/>
          </a:p>
          <a:p>
            <a:r>
              <a:rPr lang="en-US" sz="1800" b="1" i="0" dirty="0">
                <a:solidFill>
                  <a:srgbClr val="000000"/>
                </a:solidFill>
                <a:effectLst/>
                <a:latin typeface="LinLibertineTB"/>
              </a:rPr>
              <a:t>Figure 7: Results of the N-Shot Generalization Experiment.</a:t>
            </a:r>
            <a:br>
              <a:rPr lang="en-US" sz="1800" b="1" i="0" dirty="0">
                <a:solidFill>
                  <a:srgbClr val="000000"/>
                </a:solidFill>
                <a:effectLst/>
                <a:latin typeface="LinLibertineTB"/>
              </a:rPr>
            </a:br>
            <a:r>
              <a:rPr lang="en-US" sz="1800" b="1" i="0" dirty="0">
                <a:solidFill>
                  <a:srgbClr val="000000"/>
                </a:solidFill>
                <a:effectLst/>
                <a:latin typeface="LinLibertineTB"/>
              </a:rPr>
              <a:t>The number of shots N ranges from 0 at the left to 26 at the</a:t>
            </a:r>
            <a:br>
              <a:rPr lang="en-US" sz="1800" b="1" i="0" dirty="0">
                <a:solidFill>
                  <a:srgbClr val="000000"/>
                </a:solidFill>
                <a:effectLst/>
                <a:latin typeface="LinLibertineTB"/>
              </a:rPr>
            </a:br>
            <a:r>
              <a:rPr lang="en-US" sz="1800" b="1" i="0" dirty="0">
                <a:solidFill>
                  <a:srgbClr val="000000"/>
                </a:solidFill>
                <a:effectLst/>
                <a:latin typeface="LinLibertineTB"/>
              </a:rPr>
              <a:t>right. These experiments test two prompts: ‘The Organizer’</a:t>
            </a:r>
            <a:br>
              <a:rPr lang="en-US" sz="1800" b="1" i="0" dirty="0">
                <a:solidFill>
                  <a:srgbClr val="000000"/>
                </a:solidFill>
                <a:effectLst/>
                <a:latin typeface="LinLibertineTB"/>
              </a:rPr>
            </a:br>
            <a:r>
              <a:rPr lang="en-US" sz="1800" b="1" i="0" dirty="0">
                <a:solidFill>
                  <a:srgbClr val="000000"/>
                </a:solidFill>
                <a:effectLst/>
                <a:latin typeface="LinLibertineTB"/>
              </a:rPr>
              <a:t>and ‘</a:t>
            </a:r>
            <a:r>
              <a:rPr lang="en-US" sz="1800" b="1" i="0" dirty="0" err="1">
                <a:solidFill>
                  <a:srgbClr val="000000"/>
                </a:solidFill>
                <a:effectLst/>
                <a:latin typeface="LinLibertineTB"/>
              </a:rPr>
              <a:t>Prompt_Wranglers</a:t>
            </a:r>
            <a:r>
              <a:rPr lang="en-US" sz="1800" b="1" i="0" dirty="0">
                <a:solidFill>
                  <a:srgbClr val="000000"/>
                </a:solidFill>
                <a:effectLst/>
                <a:latin typeface="LinLibertineTB"/>
              </a:rPr>
              <a:t>’</a:t>
            </a:r>
            <a:r>
              <a:rPr lang="en-US" dirty="0"/>
              <a:t> </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60</a:t>
            </a:fld>
            <a:endParaRPr lang="en-US"/>
          </a:p>
        </p:txBody>
      </p:sp>
    </p:spTree>
    <p:extLst>
      <p:ext uri="{BB962C8B-B14F-4D97-AF65-F5344CB8AC3E}">
        <p14:creationId xmlns:p14="http://schemas.microsoft.com/office/powerpoint/2010/main" val="382971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5</a:t>
            </a:fld>
            <a:endParaRPr lang="en-US"/>
          </a:p>
        </p:txBody>
      </p:sp>
    </p:spTree>
    <p:extLst>
      <p:ext uri="{BB962C8B-B14F-4D97-AF65-F5344CB8AC3E}">
        <p14:creationId xmlns:p14="http://schemas.microsoft.com/office/powerpoint/2010/main" val="2494988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Bahnschrift SemiBold Condensed" panose="020B0502040204020203" pitchFamily="34" charset="0"/>
              </a:rPr>
              <a:t>But, there are some kinks to work out as you must be precise for LLM tools like </a:t>
            </a:r>
            <a:r>
              <a:rPr lang="en-US" dirty="0" err="1">
                <a:latin typeface="Bahnschrift SemiBold Condensed" panose="020B0502040204020203" pitchFamily="34" charset="0"/>
              </a:rPr>
              <a:t>MarioGPT</a:t>
            </a:r>
            <a:endParaRPr lang="en-US" dirty="0">
              <a:latin typeface="Bahnschrift SemiBold Condensed" panose="020B0502040204020203" pitchFamily="34" charset="0"/>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6</a:t>
            </a:fld>
            <a:endParaRPr lang="en-US"/>
          </a:p>
        </p:txBody>
      </p:sp>
    </p:spTree>
    <p:extLst>
      <p:ext uri="{BB962C8B-B14F-4D97-AF65-F5344CB8AC3E}">
        <p14:creationId xmlns:p14="http://schemas.microsoft.com/office/powerpoint/2010/main" val="1664054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a:p>
            <a:pPr marL="171450" lvl="0" indent="-171450">
              <a:buFont typeface="Arial" panose="020B0604020202020204" pitchFamily="34" charset="0"/>
              <a:buChar char="•"/>
            </a:pPr>
            <a:r>
              <a:rPr lang="en-US" dirty="0">
                <a:latin typeface="Bahnschrift SemiBold Condensed" panose="020B0502040204020203" pitchFamily="34" charset="0"/>
              </a:rPr>
              <a:t>Give us a task to focus</a:t>
            </a:r>
          </a:p>
          <a:p>
            <a:pPr marL="171450" lvl="0" indent="-171450">
              <a:buFont typeface="Arial" panose="020B0604020202020204" pitchFamily="34" charset="0"/>
              <a:buChar char="•"/>
            </a:pPr>
            <a:r>
              <a:rPr lang="en-US" dirty="0">
                <a:latin typeface="Bahnschrift SemiBold Condensed" panose="020B0502040204020203" pitchFamily="34" charset="0"/>
              </a:rPr>
              <a:t>Rank our prompts by their performance on the task</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7</a:t>
            </a:fld>
            <a:endParaRPr lang="en-US"/>
          </a:p>
        </p:txBody>
      </p:sp>
    </p:spTree>
    <p:extLst>
      <p:ext uri="{BB962C8B-B14F-4D97-AF65-F5344CB8AC3E}">
        <p14:creationId xmlns:p14="http://schemas.microsoft.com/office/powerpoint/2010/main" val="4209880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hlinkClick r:id="rId3"/>
              </a:rPr>
              <a:t>Zero-Shot Prompting | Prompt Engineering Guide (promptingguide.ai)</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i="0" dirty="0">
                <a:solidFill>
                  <a:srgbClr val="E2E8F0"/>
                </a:solidFill>
                <a:effectLst/>
                <a:highlight>
                  <a:srgbClr val="111111"/>
                </a:highlight>
                <a:latin typeface="ui-sans-serif"/>
              </a:rPr>
              <a:t>Self Consistency: </a:t>
            </a:r>
            <a:r>
              <a:rPr lang="en-US" b="0" i="0" dirty="0">
                <a:solidFill>
                  <a:srgbClr val="E2E8F0"/>
                </a:solidFill>
                <a:effectLst/>
                <a:highlight>
                  <a:srgbClr val="111111"/>
                </a:highlight>
                <a:latin typeface="ui-sans-serif"/>
              </a:rPr>
              <a:t>Perhaps one of the more advanced techniques out there for prompt engineering is self-consistency. Proposed by </a:t>
            </a:r>
            <a:r>
              <a:rPr lang="en-US" b="0" i="0" dirty="0">
                <a:effectLst/>
                <a:highlight>
                  <a:srgbClr val="111111"/>
                </a:highlight>
                <a:latin typeface="ui-sans-serif"/>
                <a:hlinkClick r:id="rId4"/>
              </a:rPr>
              <a:t>Wang et al. (2022)(opens in a new tab)</a:t>
            </a:r>
            <a:r>
              <a:rPr lang="en-US" b="0" i="0" dirty="0">
                <a:solidFill>
                  <a:srgbClr val="E2E8F0"/>
                </a:solidFill>
                <a:effectLst/>
                <a:highlight>
                  <a:srgbClr val="111111"/>
                </a:highlight>
                <a:latin typeface="ui-sans-serif"/>
              </a:rPr>
              <a:t>, self-consistency aims "to replace the naive greedy decoding used in chain-of-thought prompting". The idea is to sample multiple, diverse reasoning paths through few-shot </a:t>
            </a:r>
            <a:r>
              <a:rPr lang="en-US" b="0" i="0" dirty="0" err="1">
                <a:solidFill>
                  <a:srgbClr val="E2E8F0"/>
                </a:solidFill>
                <a:effectLst/>
                <a:highlight>
                  <a:srgbClr val="111111"/>
                </a:highlight>
                <a:latin typeface="ui-sans-serif"/>
              </a:rPr>
              <a:t>CoT</a:t>
            </a:r>
            <a:r>
              <a:rPr lang="en-US" b="0" i="0" dirty="0">
                <a:solidFill>
                  <a:srgbClr val="E2E8F0"/>
                </a:solidFill>
                <a:effectLst/>
                <a:highlight>
                  <a:srgbClr val="111111"/>
                </a:highlight>
                <a:latin typeface="ui-sans-serif"/>
              </a:rPr>
              <a:t>, and use the generations to select the most consistent answer. This helps to boost the performance of </a:t>
            </a:r>
            <a:r>
              <a:rPr lang="en-US" b="0" i="0" dirty="0" err="1">
                <a:solidFill>
                  <a:srgbClr val="E2E8F0"/>
                </a:solidFill>
                <a:effectLst/>
                <a:highlight>
                  <a:srgbClr val="111111"/>
                </a:highlight>
                <a:latin typeface="ui-sans-serif"/>
              </a:rPr>
              <a:t>CoT</a:t>
            </a:r>
            <a:r>
              <a:rPr lang="en-US" b="0" i="0" dirty="0">
                <a:solidFill>
                  <a:srgbClr val="E2E8F0"/>
                </a:solidFill>
                <a:effectLst/>
                <a:highlight>
                  <a:srgbClr val="111111"/>
                </a:highlight>
                <a:latin typeface="ui-sans-serif"/>
              </a:rPr>
              <a:t> prompting on tasks involving arithmetic and commonsense reasoning.</a:t>
            </a: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8</a:t>
            </a:fld>
            <a:endParaRPr lang="en-US"/>
          </a:p>
        </p:txBody>
      </p:sp>
    </p:spTree>
    <p:extLst>
      <p:ext uri="{BB962C8B-B14F-4D97-AF65-F5344CB8AC3E}">
        <p14:creationId xmlns:p14="http://schemas.microsoft.com/office/powerpoint/2010/main" val="538306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hlinkClick r:id="rId3"/>
              </a:rPr>
              <a:t>Zero-Shot Prompting | Prompt Engineering Guide (promptingguide.ai)</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i="0" dirty="0">
                <a:solidFill>
                  <a:srgbClr val="E2E8F0"/>
                </a:solidFill>
                <a:effectLst/>
                <a:highlight>
                  <a:srgbClr val="111111"/>
                </a:highlight>
                <a:latin typeface="ui-sans-serif"/>
              </a:rPr>
              <a:t>Self Consistency: </a:t>
            </a:r>
            <a:r>
              <a:rPr lang="en-US" b="0" i="0" dirty="0">
                <a:solidFill>
                  <a:srgbClr val="E2E8F0"/>
                </a:solidFill>
                <a:effectLst/>
                <a:highlight>
                  <a:srgbClr val="111111"/>
                </a:highlight>
                <a:latin typeface="ui-sans-serif"/>
              </a:rPr>
              <a:t>Perhaps one of the more advanced techniques out there for prompt engineering is self-consistency. Proposed by </a:t>
            </a:r>
            <a:r>
              <a:rPr lang="en-US" b="0" i="0" dirty="0">
                <a:effectLst/>
                <a:highlight>
                  <a:srgbClr val="111111"/>
                </a:highlight>
                <a:latin typeface="ui-sans-serif"/>
                <a:hlinkClick r:id="rId4"/>
              </a:rPr>
              <a:t>Wang et al. (2022)(opens in a new tab)</a:t>
            </a:r>
            <a:r>
              <a:rPr lang="en-US" b="0" i="0" dirty="0">
                <a:solidFill>
                  <a:srgbClr val="E2E8F0"/>
                </a:solidFill>
                <a:effectLst/>
                <a:highlight>
                  <a:srgbClr val="111111"/>
                </a:highlight>
                <a:latin typeface="ui-sans-serif"/>
              </a:rPr>
              <a:t>, self-consistency aims "to replace the naive greedy decoding used in chain-of-thought prompting". The idea is to sample multiple, diverse reasoning paths through few-shot </a:t>
            </a:r>
            <a:r>
              <a:rPr lang="en-US" b="0" i="0" dirty="0" err="1">
                <a:solidFill>
                  <a:srgbClr val="E2E8F0"/>
                </a:solidFill>
                <a:effectLst/>
                <a:highlight>
                  <a:srgbClr val="111111"/>
                </a:highlight>
                <a:latin typeface="ui-sans-serif"/>
              </a:rPr>
              <a:t>CoT</a:t>
            </a:r>
            <a:r>
              <a:rPr lang="en-US" b="0" i="0" dirty="0">
                <a:solidFill>
                  <a:srgbClr val="E2E8F0"/>
                </a:solidFill>
                <a:effectLst/>
                <a:highlight>
                  <a:srgbClr val="111111"/>
                </a:highlight>
                <a:latin typeface="ui-sans-serif"/>
              </a:rPr>
              <a:t>, and use the generations to select the most consistent answer. This helps to boost the performance of </a:t>
            </a:r>
            <a:r>
              <a:rPr lang="en-US" b="0" i="0" dirty="0" err="1">
                <a:solidFill>
                  <a:srgbClr val="E2E8F0"/>
                </a:solidFill>
                <a:effectLst/>
                <a:highlight>
                  <a:srgbClr val="111111"/>
                </a:highlight>
                <a:latin typeface="ui-sans-serif"/>
              </a:rPr>
              <a:t>CoT</a:t>
            </a:r>
            <a:r>
              <a:rPr lang="en-US" b="0" i="0" dirty="0">
                <a:solidFill>
                  <a:srgbClr val="E2E8F0"/>
                </a:solidFill>
                <a:effectLst/>
                <a:highlight>
                  <a:srgbClr val="111111"/>
                </a:highlight>
                <a:latin typeface="ui-sans-serif"/>
              </a:rPr>
              <a:t> prompting on tasks involving arithmetic and commonsense reasoning.</a:t>
            </a:r>
            <a:endParaRPr lang="en-US" dirty="0"/>
          </a:p>
        </p:txBody>
      </p:sp>
      <p:sp>
        <p:nvSpPr>
          <p:cNvPr id="4" name="Slide Number Placeholder 3"/>
          <p:cNvSpPr>
            <a:spLocks noGrp="1"/>
          </p:cNvSpPr>
          <p:nvPr>
            <p:ph type="sldNum" sz="quarter" idx="5"/>
          </p:nvPr>
        </p:nvSpPr>
        <p:spPr/>
        <p:txBody>
          <a:bodyPr/>
          <a:lstStyle/>
          <a:p>
            <a:fld id="{74221D1E-7B79-476D-A90A-C92A8E5D0BC2}" type="slidenum">
              <a:rPr lang="en-US" smtClean="0"/>
              <a:t>9</a:t>
            </a:fld>
            <a:endParaRPr lang="en-US"/>
          </a:p>
        </p:txBody>
      </p:sp>
    </p:spTree>
    <p:extLst>
      <p:ext uri="{BB962C8B-B14F-4D97-AF65-F5344CB8AC3E}">
        <p14:creationId xmlns:p14="http://schemas.microsoft.com/office/powerpoint/2010/main" val="642115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5E5BA-4603-2D2F-E700-671219298F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D34CA4-0F64-F664-4864-5359F3BE25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2372BA-2024-5A40-2CC2-E75363338B8B}"/>
              </a:ext>
            </a:extLst>
          </p:cNvPr>
          <p:cNvSpPr>
            <a:spLocks noGrp="1"/>
          </p:cNvSpPr>
          <p:nvPr>
            <p:ph type="dt" sz="half" idx="10"/>
          </p:nvPr>
        </p:nvSpPr>
        <p:spPr/>
        <p:txBody>
          <a:bodyPr/>
          <a:lstStyle/>
          <a:p>
            <a:fld id="{D0A88329-5E87-4A36-A27D-8F79879C461B}" type="datetimeFigureOut">
              <a:rPr lang="en-US" smtClean="0"/>
              <a:t>5/17/2024</a:t>
            </a:fld>
            <a:endParaRPr lang="en-US"/>
          </a:p>
        </p:txBody>
      </p:sp>
      <p:sp>
        <p:nvSpPr>
          <p:cNvPr id="5" name="Footer Placeholder 4">
            <a:extLst>
              <a:ext uri="{FF2B5EF4-FFF2-40B4-BE49-F238E27FC236}">
                <a16:creationId xmlns:a16="http://schemas.microsoft.com/office/drawing/2014/main" id="{22977832-DD22-9E7A-5DBD-E8659A856C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0B24F5-3287-2CAF-35A5-35E0BC7FE81A}"/>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220435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BE3E3-5828-3F86-1093-EB00FC11034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306B1A0-0257-5C48-1402-6A457D50290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C4B534-4146-D007-2BE5-52BB3B5498D5}"/>
              </a:ext>
            </a:extLst>
          </p:cNvPr>
          <p:cNvSpPr>
            <a:spLocks noGrp="1"/>
          </p:cNvSpPr>
          <p:nvPr>
            <p:ph type="dt" sz="half" idx="10"/>
          </p:nvPr>
        </p:nvSpPr>
        <p:spPr/>
        <p:txBody>
          <a:bodyPr/>
          <a:lstStyle/>
          <a:p>
            <a:fld id="{D0A88329-5E87-4A36-A27D-8F79879C461B}" type="datetimeFigureOut">
              <a:rPr lang="en-US" smtClean="0"/>
              <a:t>5/17/2024</a:t>
            </a:fld>
            <a:endParaRPr lang="en-US"/>
          </a:p>
        </p:txBody>
      </p:sp>
      <p:sp>
        <p:nvSpPr>
          <p:cNvPr id="5" name="Footer Placeholder 4">
            <a:extLst>
              <a:ext uri="{FF2B5EF4-FFF2-40B4-BE49-F238E27FC236}">
                <a16:creationId xmlns:a16="http://schemas.microsoft.com/office/drawing/2014/main" id="{D8EA5F1C-0F2E-2011-6BFE-8CAA7AAE14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8418AA-BBA9-DB8B-72B0-F2D5B0BB50DC}"/>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3269663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D7F59F-B167-626D-4EC3-267ADFEA4D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57A6465-0959-13C3-D465-A642E8E617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E70329-FD32-5E8C-0FCD-704E6DCD6379}"/>
              </a:ext>
            </a:extLst>
          </p:cNvPr>
          <p:cNvSpPr>
            <a:spLocks noGrp="1"/>
          </p:cNvSpPr>
          <p:nvPr>
            <p:ph type="dt" sz="half" idx="10"/>
          </p:nvPr>
        </p:nvSpPr>
        <p:spPr/>
        <p:txBody>
          <a:bodyPr/>
          <a:lstStyle/>
          <a:p>
            <a:fld id="{D0A88329-5E87-4A36-A27D-8F79879C461B}" type="datetimeFigureOut">
              <a:rPr lang="en-US" smtClean="0"/>
              <a:t>5/17/2024</a:t>
            </a:fld>
            <a:endParaRPr lang="en-US"/>
          </a:p>
        </p:txBody>
      </p:sp>
      <p:sp>
        <p:nvSpPr>
          <p:cNvPr id="5" name="Footer Placeholder 4">
            <a:extLst>
              <a:ext uri="{FF2B5EF4-FFF2-40B4-BE49-F238E27FC236}">
                <a16:creationId xmlns:a16="http://schemas.microsoft.com/office/drawing/2014/main" id="{897CC660-2D92-DEBC-3EF8-4E52016DC1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BB7CA3-0E00-CB07-F9DC-5CDFB378371E}"/>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975331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58206-633F-7AFD-2E6F-6B1CA107BC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7D0E7E-EC7D-B652-BC0E-628518F892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2CCEC7-95CC-B4FE-ACDC-2F61DE714B84}"/>
              </a:ext>
            </a:extLst>
          </p:cNvPr>
          <p:cNvSpPr>
            <a:spLocks noGrp="1"/>
          </p:cNvSpPr>
          <p:nvPr>
            <p:ph type="dt" sz="half" idx="10"/>
          </p:nvPr>
        </p:nvSpPr>
        <p:spPr/>
        <p:txBody>
          <a:bodyPr/>
          <a:lstStyle/>
          <a:p>
            <a:fld id="{D0A88329-5E87-4A36-A27D-8F79879C461B}" type="datetimeFigureOut">
              <a:rPr lang="en-US" smtClean="0"/>
              <a:t>5/17/2024</a:t>
            </a:fld>
            <a:endParaRPr lang="en-US"/>
          </a:p>
        </p:txBody>
      </p:sp>
      <p:sp>
        <p:nvSpPr>
          <p:cNvPr id="5" name="Footer Placeholder 4">
            <a:extLst>
              <a:ext uri="{FF2B5EF4-FFF2-40B4-BE49-F238E27FC236}">
                <a16:creationId xmlns:a16="http://schemas.microsoft.com/office/drawing/2014/main" id="{F3B1CA41-B4EE-B9BD-ED03-47B0ACA247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3B66C5-56DD-64A4-0E21-0DEF00CFE19B}"/>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2156305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FC28F-48F9-4455-DC99-AB635FEA66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3AB088-8221-56A4-E73A-685C5F622F9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38F396-90F6-601E-3C2F-58364345BADC}"/>
              </a:ext>
            </a:extLst>
          </p:cNvPr>
          <p:cNvSpPr>
            <a:spLocks noGrp="1"/>
          </p:cNvSpPr>
          <p:nvPr>
            <p:ph type="dt" sz="half" idx="10"/>
          </p:nvPr>
        </p:nvSpPr>
        <p:spPr/>
        <p:txBody>
          <a:bodyPr/>
          <a:lstStyle/>
          <a:p>
            <a:fld id="{D0A88329-5E87-4A36-A27D-8F79879C461B}" type="datetimeFigureOut">
              <a:rPr lang="en-US" smtClean="0"/>
              <a:t>5/17/2024</a:t>
            </a:fld>
            <a:endParaRPr lang="en-US"/>
          </a:p>
        </p:txBody>
      </p:sp>
      <p:sp>
        <p:nvSpPr>
          <p:cNvPr id="5" name="Footer Placeholder 4">
            <a:extLst>
              <a:ext uri="{FF2B5EF4-FFF2-40B4-BE49-F238E27FC236}">
                <a16:creationId xmlns:a16="http://schemas.microsoft.com/office/drawing/2014/main" id="{7E56BFA3-ECB5-D2DA-2AD0-35DF78AC67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7D3B44-6E7B-6003-0661-13863926EAF0}"/>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247124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28824-5A96-D469-6EEC-6D9AAD31F0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6DDE3B-5931-B1E8-23D2-82150D86FC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1FCB9F-4357-E2C5-5872-340FC3D8CE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A7F379-A2ED-8613-90DE-05927FC7A290}"/>
              </a:ext>
            </a:extLst>
          </p:cNvPr>
          <p:cNvSpPr>
            <a:spLocks noGrp="1"/>
          </p:cNvSpPr>
          <p:nvPr>
            <p:ph type="dt" sz="half" idx="10"/>
          </p:nvPr>
        </p:nvSpPr>
        <p:spPr/>
        <p:txBody>
          <a:bodyPr/>
          <a:lstStyle/>
          <a:p>
            <a:fld id="{D0A88329-5E87-4A36-A27D-8F79879C461B}" type="datetimeFigureOut">
              <a:rPr lang="en-US" smtClean="0"/>
              <a:t>5/17/2024</a:t>
            </a:fld>
            <a:endParaRPr lang="en-US"/>
          </a:p>
        </p:txBody>
      </p:sp>
      <p:sp>
        <p:nvSpPr>
          <p:cNvPr id="6" name="Footer Placeholder 5">
            <a:extLst>
              <a:ext uri="{FF2B5EF4-FFF2-40B4-BE49-F238E27FC236}">
                <a16:creationId xmlns:a16="http://schemas.microsoft.com/office/drawing/2014/main" id="{E43864B6-8A9D-F6E2-99F5-20D343AADD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5CCABB-D964-06CB-D392-C6C5C062A958}"/>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1968062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6B16D-0DD1-8764-384A-D85CC34123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753E02-3BAF-6B78-FF09-217E35236F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0CB631-E88B-D28E-F390-60176F9EBF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F67932-787E-5778-1F82-0091406486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9681D1-F5DF-305B-3C89-E0B3EE67EF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7E4FDC-3557-53FE-68BC-5A205E52CCDB}"/>
              </a:ext>
            </a:extLst>
          </p:cNvPr>
          <p:cNvSpPr>
            <a:spLocks noGrp="1"/>
          </p:cNvSpPr>
          <p:nvPr>
            <p:ph type="dt" sz="half" idx="10"/>
          </p:nvPr>
        </p:nvSpPr>
        <p:spPr/>
        <p:txBody>
          <a:bodyPr/>
          <a:lstStyle/>
          <a:p>
            <a:fld id="{D0A88329-5E87-4A36-A27D-8F79879C461B}" type="datetimeFigureOut">
              <a:rPr lang="en-US" smtClean="0"/>
              <a:t>5/17/2024</a:t>
            </a:fld>
            <a:endParaRPr lang="en-US"/>
          </a:p>
        </p:txBody>
      </p:sp>
      <p:sp>
        <p:nvSpPr>
          <p:cNvPr id="8" name="Footer Placeholder 7">
            <a:extLst>
              <a:ext uri="{FF2B5EF4-FFF2-40B4-BE49-F238E27FC236}">
                <a16:creationId xmlns:a16="http://schemas.microsoft.com/office/drawing/2014/main" id="{BBEAB18C-F3BD-98B9-E474-6B716A7514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AC6A4B-1FE0-4F9A-F290-516B7F9FCF00}"/>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1264765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CBF83-BDD3-A697-63BD-A19EAFB284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E7C6A3-4CB1-D772-3AF1-FC9D8E811055}"/>
              </a:ext>
            </a:extLst>
          </p:cNvPr>
          <p:cNvSpPr>
            <a:spLocks noGrp="1"/>
          </p:cNvSpPr>
          <p:nvPr>
            <p:ph type="dt" sz="half" idx="10"/>
          </p:nvPr>
        </p:nvSpPr>
        <p:spPr/>
        <p:txBody>
          <a:bodyPr/>
          <a:lstStyle/>
          <a:p>
            <a:fld id="{D0A88329-5E87-4A36-A27D-8F79879C461B}" type="datetimeFigureOut">
              <a:rPr lang="en-US" smtClean="0"/>
              <a:t>5/17/2024</a:t>
            </a:fld>
            <a:endParaRPr lang="en-US"/>
          </a:p>
        </p:txBody>
      </p:sp>
      <p:sp>
        <p:nvSpPr>
          <p:cNvPr id="4" name="Footer Placeholder 3">
            <a:extLst>
              <a:ext uri="{FF2B5EF4-FFF2-40B4-BE49-F238E27FC236}">
                <a16:creationId xmlns:a16="http://schemas.microsoft.com/office/drawing/2014/main" id="{2EF1FE15-6358-1D14-563F-4DE2E22BA1D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2A6330-E29B-0CC1-E42B-28AC412BAD48}"/>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1413593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59BE9F-98F1-FE82-F84E-C9BFF7DE9307}"/>
              </a:ext>
            </a:extLst>
          </p:cNvPr>
          <p:cNvSpPr>
            <a:spLocks noGrp="1"/>
          </p:cNvSpPr>
          <p:nvPr>
            <p:ph type="dt" sz="half" idx="10"/>
          </p:nvPr>
        </p:nvSpPr>
        <p:spPr/>
        <p:txBody>
          <a:bodyPr/>
          <a:lstStyle/>
          <a:p>
            <a:fld id="{D0A88329-5E87-4A36-A27D-8F79879C461B}" type="datetimeFigureOut">
              <a:rPr lang="en-US" smtClean="0"/>
              <a:t>5/17/2024</a:t>
            </a:fld>
            <a:endParaRPr lang="en-US"/>
          </a:p>
        </p:txBody>
      </p:sp>
      <p:sp>
        <p:nvSpPr>
          <p:cNvPr id="3" name="Footer Placeholder 2">
            <a:extLst>
              <a:ext uri="{FF2B5EF4-FFF2-40B4-BE49-F238E27FC236}">
                <a16:creationId xmlns:a16="http://schemas.microsoft.com/office/drawing/2014/main" id="{77644566-E5A0-9632-068A-4329EE97C43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8AE3A3E-385E-DE86-DCF3-F3FD2ECBF20F}"/>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1976977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CBCAA-F5D3-3031-48C1-83F42ABB27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0A08137-6008-0F90-B01A-B52AFD4017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34DA888-A826-8B4F-6D1C-FB2B27B808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2EC561-0251-F7A8-D417-08EF72BE5439}"/>
              </a:ext>
            </a:extLst>
          </p:cNvPr>
          <p:cNvSpPr>
            <a:spLocks noGrp="1"/>
          </p:cNvSpPr>
          <p:nvPr>
            <p:ph type="dt" sz="half" idx="10"/>
          </p:nvPr>
        </p:nvSpPr>
        <p:spPr/>
        <p:txBody>
          <a:bodyPr/>
          <a:lstStyle/>
          <a:p>
            <a:fld id="{D0A88329-5E87-4A36-A27D-8F79879C461B}" type="datetimeFigureOut">
              <a:rPr lang="en-US" smtClean="0"/>
              <a:t>5/17/2024</a:t>
            </a:fld>
            <a:endParaRPr lang="en-US"/>
          </a:p>
        </p:txBody>
      </p:sp>
      <p:sp>
        <p:nvSpPr>
          <p:cNvPr id="6" name="Footer Placeholder 5">
            <a:extLst>
              <a:ext uri="{FF2B5EF4-FFF2-40B4-BE49-F238E27FC236}">
                <a16:creationId xmlns:a16="http://schemas.microsoft.com/office/drawing/2014/main" id="{80D57A83-1988-7106-0020-334EE3E1E7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204332-90F1-AA45-7D0A-101192F72EED}"/>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765082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43363-A3C0-F286-8966-ED52FF9FE8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EEDE5E-12F1-0BC5-9B55-DB33EA111D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5B5EF6-91A7-A217-DDB8-B1BEF11689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2A8B86-C0AC-5F27-5582-318E328FC23D}"/>
              </a:ext>
            </a:extLst>
          </p:cNvPr>
          <p:cNvSpPr>
            <a:spLocks noGrp="1"/>
          </p:cNvSpPr>
          <p:nvPr>
            <p:ph type="dt" sz="half" idx="10"/>
          </p:nvPr>
        </p:nvSpPr>
        <p:spPr/>
        <p:txBody>
          <a:bodyPr/>
          <a:lstStyle/>
          <a:p>
            <a:fld id="{D0A88329-5E87-4A36-A27D-8F79879C461B}" type="datetimeFigureOut">
              <a:rPr lang="en-US" smtClean="0"/>
              <a:t>5/17/2024</a:t>
            </a:fld>
            <a:endParaRPr lang="en-US"/>
          </a:p>
        </p:txBody>
      </p:sp>
      <p:sp>
        <p:nvSpPr>
          <p:cNvPr id="6" name="Footer Placeholder 5">
            <a:extLst>
              <a:ext uri="{FF2B5EF4-FFF2-40B4-BE49-F238E27FC236}">
                <a16:creationId xmlns:a16="http://schemas.microsoft.com/office/drawing/2014/main" id="{BD472DEB-8FB0-533F-E280-28A687B270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C04042-D433-208F-6019-CD8A093467BB}"/>
              </a:ext>
            </a:extLst>
          </p:cNvPr>
          <p:cNvSpPr>
            <a:spLocks noGrp="1"/>
          </p:cNvSpPr>
          <p:nvPr>
            <p:ph type="sldNum" sz="quarter" idx="12"/>
          </p:nvPr>
        </p:nvSpPr>
        <p:spPr/>
        <p:txBody>
          <a:bodyPr/>
          <a:lstStyle/>
          <a:p>
            <a:fld id="{04966AB2-4F89-4073-AF55-1376CFABAA31}" type="slidenum">
              <a:rPr lang="en-US" smtClean="0"/>
              <a:t>‹#›</a:t>
            </a:fld>
            <a:endParaRPr lang="en-US"/>
          </a:p>
        </p:txBody>
      </p:sp>
    </p:spTree>
    <p:extLst>
      <p:ext uri="{BB962C8B-B14F-4D97-AF65-F5344CB8AC3E}">
        <p14:creationId xmlns:p14="http://schemas.microsoft.com/office/powerpoint/2010/main" val="1634237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EECE72-212E-D682-DC80-1B28792A67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CF61BC-940A-1F3D-86F1-F70895CD8F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4F7BD9-7C46-3837-4306-AC613C1BAB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0A88329-5E87-4A36-A27D-8F79879C461B}" type="datetimeFigureOut">
              <a:rPr lang="en-US" smtClean="0"/>
              <a:t>5/17/2024</a:t>
            </a:fld>
            <a:endParaRPr lang="en-US"/>
          </a:p>
        </p:txBody>
      </p:sp>
      <p:sp>
        <p:nvSpPr>
          <p:cNvPr id="5" name="Footer Placeholder 4">
            <a:extLst>
              <a:ext uri="{FF2B5EF4-FFF2-40B4-BE49-F238E27FC236}">
                <a16:creationId xmlns:a16="http://schemas.microsoft.com/office/drawing/2014/main" id="{D1685214-2143-DD23-69B1-AB8E0377A8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EA8229C-7675-9C4A-8FC1-F105298029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4966AB2-4F89-4073-AF55-1376CFABAA31}" type="slidenum">
              <a:rPr lang="en-US" smtClean="0"/>
              <a:t>‹#›</a:t>
            </a:fld>
            <a:endParaRPr lang="en-US"/>
          </a:p>
        </p:txBody>
      </p:sp>
    </p:spTree>
    <p:extLst>
      <p:ext uri="{BB962C8B-B14F-4D97-AF65-F5344CB8AC3E}">
        <p14:creationId xmlns:p14="http://schemas.microsoft.com/office/powerpoint/2010/main" val="3331386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png"/><Relationship Id="rId7"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eg"/><Relationship Id="rId10"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16.jp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3.png"/><Relationship Id="rId10" Type="http://schemas.openxmlformats.org/officeDocument/2006/relationships/image" Target="../media/image50.gif"/><Relationship Id="rId4" Type="http://schemas.openxmlformats.org/officeDocument/2006/relationships/image" Target="../media/image12.jpeg"/><Relationship Id="rId9" Type="http://schemas.openxmlformats.org/officeDocument/2006/relationships/image" Target="../media/image16.jp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1.gif"/></Relationships>
</file>

<file path=ppt/slides/_rels/slide3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52.png"/></Relationships>
</file>

<file path=ppt/slides/_rels/slide3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png"/><Relationship Id="rId7" Type="http://schemas.openxmlformats.org/officeDocument/2006/relationships/diagramQuickStyle" Target="../diagrams/quickStyle2.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Layout" Target="../diagrams/layout2.xml"/><Relationship Id="rId11" Type="http://schemas.openxmlformats.org/officeDocument/2006/relationships/image" Target="../media/image53.png"/><Relationship Id="rId5" Type="http://schemas.openxmlformats.org/officeDocument/2006/relationships/diagramData" Target="../diagrams/data2.xml"/><Relationship Id="rId10" Type="http://schemas.openxmlformats.org/officeDocument/2006/relationships/image" Target="../media/image29.png"/><Relationship Id="rId4" Type="http://schemas.openxmlformats.org/officeDocument/2006/relationships/image" Target="../media/image2.png"/><Relationship Id="rId9" Type="http://schemas.microsoft.com/office/2007/relationships/diagramDrawing" Target="../diagrams/drawing2.xml"/></Relationships>
</file>

<file path=ppt/slides/_rels/slide3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png"/><Relationship Id="rId7" Type="http://schemas.openxmlformats.org/officeDocument/2006/relationships/diagramColors" Target="../diagrams/colors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4.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slideLayout" Target="../slideLayouts/slideLayout2.xml"/><Relationship Id="rId7" Type="http://schemas.openxmlformats.org/officeDocument/2006/relationships/image" Target="../media/image1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4.xml"/><Relationship Id="rId9" Type="http://schemas.openxmlformats.org/officeDocument/2006/relationships/image" Target="../media/image20.png"/></Relationships>
</file>

<file path=ppt/slides/_rels/slide4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png"/><Relationship Id="rId7" Type="http://schemas.openxmlformats.org/officeDocument/2006/relationships/diagramColors" Target="../diagrams/colors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41.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png"/><Relationship Id="rId7" Type="http://schemas.openxmlformats.org/officeDocument/2006/relationships/diagramColors" Target="../diagrams/colors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42.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png"/><Relationship Id="rId7" Type="http://schemas.openxmlformats.org/officeDocument/2006/relationships/diagramColors" Target="../diagrams/colors6.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43.xml.rels><?xml version="1.0" encoding="UTF-8" standalone="yes"?>
<Relationships xmlns="http://schemas.openxmlformats.org/package/2006/relationships"><Relationship Id="rId8" Type="http://schemas.openxmlformats.org/officeDocument/2006/relationships/diagramQuickStyle" Target="../diagrams/quickStyle7.xml"/><Relationship Id="rId3" Type="http://schemas.openxmlformats.org/officeDocument/2006/relationships/image" Target="../media/image1.png"/><Relationship Id="rId7" Type="http://schemas.openxmlformats.org/officeDocument/2006/relationships/diagramLayout" Target="../diagrams/layout7.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Data" Target="../diagrams/data7.xml"/><Relationship Id="rId5" Type="http://schemas.openxmlformats.org/officeDocument/2006/relationships/image" Target="../media/image54.png"/><Relationship Id="rId10" Type="http://schemas.microsoft.com/office/2007/relationships/diagramDrawing" Target="../diagrams/drawing7.xml"/><Relationship Id="rId4" Type="http://schemas.openxmlformats.org/officeDocument/2006/relationships/image" Target="../media/image2.png"/><Relationship Id="rId9" Type="http://schemas.openxmlformats.org/officeDocument/2006/relationships/diagramColors" Target="../diagrams/colors7.xml"/></Relationships>
</file>

<file path=ppt/slides/_rels/slide44.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2.png"/><Relationship Id="rId7" Type="http://schemas.openxmlformats.org/officeDocument/2006/relationships/diagramQuickStyle" Target="../diagrams/quickStyle8.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8.xml"/><Relationship Id="rId5" Type="http://schemas.openxmlformats.org/officeDocument/2006/relationships/diagramData" Target="../diagrams/data8.xml"/><Relationship Id="rId10" Type="http://schemas.openxmlformats.org/officeDocument/2006/relationships/image" Target="../media/image47.png"/><Relationship Id="rId4" Type="http://schemas.openxmlformats.org/officeDocument/2006/relationships/image" Target="../media/image46.png"/><Relationship Id="rId9" Type="http://schemas.microsoft.com/office/2007/relationships/diagramDrawing" Target="../diagrams/drawing8.xml"/></Relationships>
</file>

<file path=ppt/slides/_rels/slide45.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image" Target="../media/image2.png"/><Relationship Id="rId7" Type="http://schemas.openxmlformats.org/officeDocument/2006/relationships/diagramData" Target="../diagrams/data9.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7.png"/><Relationship Id="rId11" Type="http://schemas.microsoft.com/office/2007/relationships/diagramDrawing" Target="../diagrams/drawing9.xml"/><Relationship Id="rId5" Type="http://schemas.openxmlformats.org/officeDocument/2006/relationships/image" Target="../media/image36.png"/><Relationship Id="rId10" Type="http://schemas.openxmlformats.org/officeDocument/2006/relationships/diagramColors" Target="../diagrams/colors9.xml"/><Relationship Id="rId4" Type="http://schemas.openxmlformats.org/officeDocument/2006/relationships/image" Target="../media/image35.png"/><Relationship Id="rId9" Type="http://schemas.openxmlformats.org/officeDocument/2006/relationships/diagramQuickStyle" Target="../diagrams/quickStyle9.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2.pn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png"/><Relationship Id="rId7"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github.com/shyamsn97/mario-gpt" TargetMode="External"/><Relationship Id="rId5" Type="http://schemas.openxmlformats.org/officeDocument/2006/relationships/image" Target="../media/image23.gif"/><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F35DB090-93B5-4581-8D71-BB3839684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9619"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2" name="Title 1">
            <a:extLst>
              <a:ext uri="{FF2B5EF4-FFF2-40B4-BE49-F238E27FC236}">
                <a16:creationId xmlns:a16="http://schemas.microsoft.com/office/drawing/2014/main" id="{291C7991-52E7-1E31-AC5B-16999198050D}"/>
              </a:ext>
            </a:extLst>
          </p:cNvPr>
          <p:cNvSpPr>
            <a:spLocks noGrp="1"/>
          </p:cNvSpPr>
          <p:nvPr>
            <p:ph type="ctrTitle"/>
          </p:nvPr>
        </p:nvSpPr>
        <p:spPr>
          <a:xfrm>
            <a:off x="833729" y="979064"/>
            <a:ext cx="6961875" cy="2299229"/>
          </a:xfrm>
        </p:spPr>
        <p:txBody>
          <a:bodyPr vert="horz" lIns="91440" tIns="45720" rIns="91440" bIns="45720" rtlCol="0" anchor="ctr">
            <a:normAutofit/>
          </a:bodyPr>
          <a:lstStyle/>
          <a:p>
            <a:pPr algn="l"/>
            <a:r>
              <a:rPr lang="en-US" sz="4000" dirty="0">
                <a:latin typeface="Bahnschrift SemiBold Condensed" panose="020B0502040204020203" pitchFamily="34" charset="0"/>
              </a:rPr>
              <a:t>Prompt Wrangling: </a:t>
            </a:r>
            <a:br>
              <a:rPr lang="en-US" sz="4000" dirty="0">
                <a:latin typeface="Bahnschrift SemiBold Condensed" panose="020B0502040204020203" pitchFamily="34" charset="0"/>
              </a:rPr>
            </a:br>
            <a:r>
              <a:rPr lang="en-US" sz="4000" dirty="0">
                <a:latin typeface="Bahnschrift SemiBold Condensed" panose="020B0502040204020203" pitchFamily="34" charset="0"/>
              </a:rPr>
              <a:t>On Replication and Generalization in Large Language Models for PCG Levels</a:t>
            </a:r>
          </a:p>
        </p:txBody>
      </p:sp>
      <p:sp>
        <p:nvSpPr>
          <p:cNvPr id="3" name="Subtitle 2">
            <a:extLst>
              <a:ext uri="{FF2B5EF4-FFF2-40B4-BE49-F238E27FC236}">
                <a16:creationId xmlns:a16="http://schemas.microsoft.com/office/drawing/2014/main" id="{D428B9A8-FB87-CBF4-67E8-036DADFAD2B4}"/>
              </a:ext>
            </a:extLst>
          </p:cNvPr>
          <p:cNvSpPr>
            <a:spLocks noGrp="1"/>
          </p:cNvSpPr>
          <p:nvPr>
            <p:ph type="subTitle" idx="1"/>
          </p:nvPr>
        </p:nvSpPr>
        <p:spPr>
          <a:xfrm>
            <a:off x="1143034" y="3444558"/>
            <a:ext cx="3493982" cy="1662535"/>
          </a:xfrm>
        </p:spPr>
        <p:txBody>
          <a:bodyPr vert="horz" lIns="91440" tIns="45720" rIns="91440" bIns="45720" rtlCol="0">
            <a:normAutofit/>
          </a:bodyPr>
          <a:lstStyle/>
          <a:p>
            <a:pPr algn="l"/>
            <a:r>
              <a:rPr lang="en-US" sz="2000" dirty="0">
                <a:latin typeface="Bahnschrift SemiBold Condensed" panose="020B0502040204020203" pitchFamily="34" charset="0"/>
              </a:rPr>
              <a:t>Arash Moradi Karkaj</a:t>
            </a:r>
          </a:p>
          <a:p>
            <a:pPr algn="l"/>
            <a:r>
              <a:rPr lang="en-US" sz="2000" dirty="0">
                <a:latin typeface="Bahnschrift SemiBold Condensed" panose="020B0502040204020203" pitchFamily="34" charset="0"/>
              </a:rPr>
              <a:t>Mark J. Nelson</a:t>
            </a:r>
          </a:p>
          <a:p>
            <a:pPr algn="l"/>
            <a:r>
              <a:rPr lang="en-US" sz="2000" dirty="0">
                <a:latin typeface="Bahnschrift SemiBold Condensed" panose="020B0502040204020203" pitchFamily="34" charset="0"/>
              </a:rPr>
              <a:t>Ioannis Koutis</a:t>
            </a:r>
          </a:p>
          <a:p>
            <a:pPr algn="l"/>
            <a:r>
              <a:rPr lang="en-US" sz="2000" dirty="0">
                <a:latin typeface="Bahnschrift SemiBold Condensed" panose="020B0502040204020203" pitchFamily="34" charset="0"/>
              </a:rPr>
              <a:t>Amy K. Hoover</a:t>
            </a:r>
          </a:p>
        </p:txBody>
      </p:sp>
      <p:pic>
        <p:nvPicPr>
          <p:cNvPr id="5" name="Picture 4" descr="A cartoon of a castle&#10;&#10;Description automatically generated with medium confidence">
            <a:extLst>
              <a:ext uri="{FF2B5EF4-FFF2-40B4-BE49-F238E27FC236}">
                <a16:creationId xmlns:a16="http://schemas.microsoft.com/office/drawing/2014/main" id="{E14968D1-F192-9665-EF50-326673DA86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3109" y="51144"/>
            <a:ext cx="2403636" cy="4370248"/>
          </a:xfrm>
          <a:prstGeom prst="rect">
            <a:avLst/>
          </a:prstGeom>
        </p:spPr>
      </p:pic>
      <p:pic>
        <p:nvPicPr>
          <p:cNvPr id="7" name="Picture 6" descr="A red and white logo&#10;&#10;Description automatically generated">
            <a:extLst>
              <a:ext uri="{FF2B5EF4-FFF2-40B4-BE49-F238E27FC236}">
                <a16:creationId xmlns:a16="http://schemas.microsoft.com/office/drawing/2014/main" id="{E591C755-5E05-43A1-0950-E47508859D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2591" y="4708190"/>
            <a:ext cx="2216129" cy="797806"/>
          </a:xfrm>
          <a:prstGeom prst="rect">
            <a:avLst/>
          </a:prstGeom>
        </p:spPr>
      </p:pic>
      <p:sp>
        <p:nvSpPr>
          <p:cNvPr id="27" name="TextBox 26">
            <a:extLst>
              <a:ext uri="{FF2B5EF4-FFF2-40B4-BE49-F238E27FC236}">
                <a16:creationId xmlns:a16="http://schemas.microsoft.com/office/drawing/2014/main" id="{B31F44AF-B93C-E9B8-762D-FF3FA1E5B137}"/>
              </a:ext>
            </a:extLst>
          </p:cNvPr>
          <p:cNvSpPr txBox="1"/>
          <p:nvPr/>
        </p:nvSpPr>
        <p:spPr>
          <a:xfrm>
            <a:off x="8417212" y="4447252"/>
            <a:ext cx="2286889" cy="307777"/>
          </a:xfrm>
          <a:prstGeom prst="rect">
            <a:avLst/>
          </a:prstGeom>
          <a:noFill/>
        </p:spPr>
        <p:txBody>
          <a:bodyPr wrap="square">
            <a:spAutoFit/>
          </a:bodyPr>
          <a:lstStyle/>
          <a:p>
            <a:pPr algn="ctr">
              <a:spcAft>
                <a:spcPts val="600"/>
              </a:spcAft>
            </a:pPr>
            <a:r>
              <a:rPr lang="en-US" sz="1400" dirty="0">
                <a:solidFill>
                  <a:schemeClr val="tx1">
                    <a:lumMod val="75000"/>
                    <a:lumOff val="25000"/>
                  </a:schemeClr>
                </a:solidFill>
                <a:latin typeface="Bahnschrift SemiBold Condensed" panose="020B0502040204020203" pitchFamily="34" charset="0"/>
              </a:rPr>
              <a:t>Foundations of Digital Games 2024</a:t>
            </a:r>
          </a:p>
        </p:txBody>
      </p:sp>
      <p:sp>
        <p:nvSpPr>
          <p:cNvPr id="29" name="TextBox 28">
            <a:extLst>
              <a:ext uri="{FF2B5EF4-FFF2-40B4-BE49-F238E27FC236}">
                <a16:creationId xmlns:a16="http://schemas.microsoft.com/office/drawing/2014/main" id="{2C97E3B6-EC72-B054-76C5-4EB7499AEA87}"/>
              </a:ext>
            </a:extLst>
          </p:cNvPr>
          <p:cNvSpPr txBox="1"/>
          <p:nvPr/>
        </p:nvSpPr>
        <p:spPr>
          <a:xfrm>
            <a:off x="8671718" y="5469884"/>
            <a:ext cx="1777873" cy="276999"/>
          </a:xfrm>
          <a:prstGeom prst="rect">
            <a:avLst/>
          </a:prstGeom>
          <a:noFill/>
        </p:spPr>
        <p:txBody>
          <a:bodyPr wrap="square">
            <a:spAutoFit/>
          </a:bodyPr>
          <a:lstStyle/>
          <a:p>
            <a:pPr algn="ctr">
              <a:spcAft>
                <a:spcPts val="600"/>
              </a:spcAft>
            </a:pPr>
            <a:r>
              <a:rPr lang="en-US" sz="1200" dirty="0">
                <a:solidFill>
                  <a:schemeClr val="tx1">
                    <a:lumMod val="75000"/>
                    <a:lumOff val="25000"/>
                  </a:schemeClr>
                </a:solidFill>
                <a:latin typeface="Bahnschrift SemiBold Condensed" panose="020B0502040204020203" pitchFamily="34" charset="0"/>
              </a:rPr>
              <a:t>Worcester Polytechnic Institute</a:t>
            </a:r>
            <a:endParaRPr lang="en-US" sz="1200" dirty="0">
              <a:solidFill>
                <a:schemeClr val="tx1">
                  <a:lumMod val="75000"/>
                  <a:lumOff val="25000"/>
                </a:schemeClr>
              </a:solidFill>
            </a:endParaRPr>
          </a:p>
        </p:txBody>
      </p:sp>
      <p:pic>
        <p:nvPicPr>
          <p:cNvPr id="31" name="Picture 30" descr="A blue and white logo&#10;&#10;Description automatically generated">
            <a:extLst>
              <a:ext uri="{FF2B5EF4-FFF2-40B4-BE49-F238E27FC236}">
                <a16:creationId xmlns:a16="http://schemas.microsoft.com/office/drawing/2014/main" id="{1666F2B3-23AB-B828-C7F3-A75354C78A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8941" y="6191567"/>
            <a:ext cx="527305" cy="365761"/>
          </a:xfrm>
          <a:prstGeom prst="rect">
            <a:avLst/>
          </a:prstGeom>
        </p:spPr>
      </p:pic>
      <p:pic>
        <p:nvPicPr>
          <p:cNvPr id="33" name="Picture 32" descr="A close-up of a red light&#10;&#10;Description automatically generated">
            <a:extLst>
              <a:ext uri="{FF2B5EF4-FFF2-40B4-BE49-F238E27FC236}">
                <a16:creationId xmlns:a16="http://schemas.microsoft.com/office/drawing/2014/main" id="{DA392131-9FA4-677A-9C8E-7197078DBD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8849" y="6279655"/>
            <a:ext cx="929511" cy="287478"/>
          </a:xfrm>
          <a:prstGeom prst="rect">
            <a:avLst/>
          </a:prstGeom>
        </p:spPr>
      </p:pic>
      <p:pic>
        <p:nvPicPr>
          <p:cNvPr id="37" name="Picture 36" descr="A blue text on a black background&#10;&#10;Description automatically generated">
            <a:extLst>
              <a:ext uri="{FF2B5EF4-FFF2-40B4-BE49-F238E27FC236}">
                <a16:creationId xmlns:a16="http://schemas.microsoft.com/office/drawing/2014/main" id="{879F3747-BA14-9C53-5B96-6602062A78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36673" y="6246745"/>
            <a:ext cx="1073644" cy="332740"/>
          </a:xfrm>
          <a:prstGeom prst="rect">
            <a:avLst/>
          </a:prstGeom>
        </p:spPr>
      </p:pic>
      <p:pic>
        <p:nvPicPr>
          <p:cNvPr id="39" name="Picture 38" descr="A black and white logo&#10;&#10;Description automatically generated">
            <a:extLst>
              <a:ext uri="{FF2B5EF4-FFF2-40B4-BE49-F238E27FC236}">
                <a16:creationId xmlns:a16="http://schemas.microsoft.com/office/drawing/2014/main" id="{985F772A-1924-F1DC-3929-0FFF60E15C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05167" y="5807434"/>
            <a:ext cx="1104761" cy="400518"/>
          </a:xfrm>
          <a:prstGeom prst="rect">
            <a:avLst/>
          </a:prstGeom>
        </p:spPr>
      </p:pic>
      <p:pic>
        <p:nvPicPr>
          <p:cNvPr id="41" name="Picture 40" descr="A green logo with a black background&#10;&#10;Description automatically generated">
            <a:extLst>
              <a:ext uri="{FF2B5EF4-FFF2-40B4-BE49-F238E27FC236}">
                <a16:creationId xmlns:a16="http://schemas.microsoft.com/office/drawing/2014/main" id="{584AC5DF-A72C-B59C-1999-C3EE646D2DC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08992" y="5833853"/>
            <a:ext cx="1500576" cy="373975"/>
          </a:xfrm>
          <a:prstGeom prst="rect">
            <a:avLst/>
          </a:prstGeom>
        </p:spPr>
      </p:pic>
    </p:spTree>
    <p:extLst>
      <p:ext uri="{BB962C8B-B14F-4D97-AF65-F5344CB8AC3E}">
        <p14:creationId xmlns:p14="http://schemas.microsoft.com/office/powerpoint/2010/main" val="2517473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Other Entrants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10</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Bahnschrift SemiBold Condensed" panose="020B0502040204020203" pitchFamily="34" charset="0"/>
            </a:endParaRPr>
          </a:p>
        </p:txBody>
      </p:sp>
      <p:pic>
        <p:nvPicPr>
          <p:cNvPr id="17" name="Content Placeholder 16">
            <a:extLst>
              <a:ext uri="{FF2B5EF4-FFF2-40B4-BE49-F238E27FC236}">
                <a16:creationId xmlns:a16="http://schemas.microsoft.com/office/drawing/2014/main" id="{18364249-64E7-BC5C-AAB4-69B6BAAD55AA}"/>
              </a:ext>
            </a:extLst>
          </p:cNvPr>
          <p:cNvPicPr>
            <a:picLocks noGrp="1" noChangeAspect="1"/>
          </p:cNvPicPr>
          <p:nvPr>
            <p:ph idx="1"/>
          </p:nvPr>
        </p:nvPicPr>
        <p:blipFill>
          <a:blip r:embed="rId5"/>
          <a:stretch>
            <a:fillRect/>
          </a:stretch>
        </p:blipFill>
        <p:spPr>
          <a:xfrm>
            <a:off x="838200" y="1481183"/>
            <a:ext cx="10515600" cy="4087357"/>
          </a:xfrm>
          <a:prstGeom prst="rect">
            <a:avLst/>
          </a:prstGeom>
        </p:spPr>
      </p:pic>
    </p:spTree>
    <p:extLst>
      <p:ext uri="{BB962C8B-B14F-4D97-AF65-F5344CB8AC3E}">
        <p14:creationId xmlns:p14="http://schemas.microsoft.com/office/powerpoint/2010/main" val="4081020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3F19AA-8450-D836-0CC7-D1F99CE55691}"/>
              </a:ext>
            </a:extLst>
          </p:cNvPr>
          <p:cNvSpPr>
            <a:spLocks noGrp="1"/>
          </p:cNvSpPr>
          <p:nvPr>
            <p:ph idx="1"/>
          </p:nvPr>
        </p:nvSpPr>
        <p:spPr>
          <a:xfrm>
            <a:off x="838200" y="1825625"/>
            <a:ext cx="4000018" cy="4351338"/>
          </a:xfrm>
        </p:spPr>
        <p:txBody>
          <a:bodyPr/>
          <a:lstStyle/>
          <a:p>
            <a:r>
              <a:rPr lang="en-US" dirty="0">
                <a:latin typeface="Bahnschrift SemiBold Condensed" panose="020B0502040204020203" pitchFamily="34" charset="0"/>
              </a:rPr>
              <a:t>Motivation: </a:t>
            </a:r>
          </a:p>
          <a:p>
            <a:pPr lvl="1"/>
            <a:r>
              <a:rPr lang="en-US" dirty="0">
                <a:latin typeface="Bahnschrift SemiBold Condensed" panose="020B0502040204020203" pitchFamily="34" charset="0"/>
              </a:rPr>
              <a:t>Investigated prompting techniques to design a prompt</a:t>
            </a:r>
          </a:p>
          <a:p>
            <a:pPr lvl="2"/>
            <a:r>
              <a:rPr lang="en-US" dirty="0">
                <a:latin typeface="Bahnschrift SemiBold Condensed" panose="020B0502040204020203" pitchFamily="34" charset="0"/>
              </a:rPr>
              <a:t>Chain of thought, self consistency, knowledge generation</a:t>
            </a:r>
          </a:p>
          <a:p>
            <a:pPr lvl="1"/>
            <a:r>
              <a:rPr lang="en-US" dirty="0">
                <a:latin typeface="Bahnschrift SemiBold Condensed" panose="020B0502040204020203" pitchFamily="34" charset="0"/>
              </a:rPr>
              <a:t>Ranked last</a:t>
            </a:r>
          </a:p>
          <a:p>
            <a:pPr lvl="1"/>
            <a:r>
              <a:rPr lang="en-US" dirty="0">
                <a:latin typeface="Bahnschrift SemiBold Condensed" panose="020B0502040204020203" pitchFamily="34" charset="0"/>
              </a:rPr>
              <a:t>Why?</a:t>
            </a:r>
          </a:p>
        </p:txBody>
      </p:sp>
      <p:pic>
        <p:nvPicPr>
          <p:cNvPr id="4" name="Picture 3">
            <a:extLst>
              <a:ext uri="{FF2B5EF4-FFF2-40B4-BE49-F238E27FC236}">
                <a16:creationId xmlns:a16="http://schemas.microsoft.com/office/drawing/2014/main" id="{31FB04BF-B29B-9215-27E4-FF2F4DA56D0F}"/>
              </a:ext>
            </a:extLst>
          </p:cNvPr>
          <p:cNvPicPr>
            <a:picLocks noChangeAspect="1"/>
          </p:cNvPicPr>
          <p:nvPr/>
        </p:nvPicPr>
        <p:blipFill>
          <a:blip r:embed="rId2"/>
          <a:stretch>
            <a:fillRect/>
          </a:stretch>
        </p:blipFill>
        <p:spPr>
          <a:xfrm>
            <a:off x="6096000" y="334695"/>
            <a:ext cx="5837499" cy="6305940"/>
          </a:xfrm>
          <a:prstGeom prst="rect">
            <a:avLst/>
          </a:prstGeom>
        </p:spPr>
      </p:pic>
      <p:pic>
        <p:nvPicPr>
          <p:cNvPr id="5" name="Picture 4" descr="A cartoon of a castle&#10;&#10;Description automatically generated with medium confidence">
            <a:extLst>
              <a:ext uri="{FF2B5EF4-FFF2-40B4-BE49-F238E27FC236}">
                <a16:creationId xmlns:a16="http://schemas.microsoft.com/office/drawing/2014/main" id="{28FD8571-6BB8-8A7D-A215-1FE8E09C52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6" name="Picture 5" descr="A red and white logo&#10;&#10;Description automatically generated">
            <a:extLst>
              <a:ext uri="{FF2B5EF4-FFF2-40B4-BE49-F238E27FC236}">
                <a16:creationId xmlns:a16="http://schemas.microsoft.com/office/drawing/2014/main" id="{F064E2C3-6E60-4642-B04D-FC95C3F844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9" name="Title 1">
            <a:extLst>
              <a:ext uri="{FF2B5EF4-FFF2-40B4-BE49-F238E27FC236}">
                <a16:creationId xmlns:a16="http://schemas.microsoft.com/office/drawing/2014/main" id="{AEA8C633-FBBB-A6C8-AC6F-88539C5C98A2}"/>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Motivation</a:t>
            </a:r>
          </a:p>
        </p:txBody>
      </p:sp>
    </p:spTree>
    <p:extLst>
      <p:ext uri="{BB962C8B-B14F-4D97-AF65-F5344CB8AC3E}">
        <p14:creationId xmlns:p14="http://schemas.microsoft.com/office/powerpoint/2010/main" val="1270346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Where to Look?</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To investigate more in depth, we designed two sets of experiments:</a:t>
            </a:r>
          </a:p>
          <a:p>
            <a:pPr lvl="1"/>
            <a:r>
              <a:rPr lang="en-US" dirty="0">
                <a:latin typeface="Bahnschrift SemiBold Condensed" panose="020B0502040204020203" pitchFamily="34" charset="0"/>
              </a:rPr>
              <a:t>Replication</a:t>
            </a:r>
          </a:p>
          <a:p>
            <a:pPr lvl="1"/>
            <a:r>
              <a:rPr lang="en-US" dirty="0">
                <a:latin typeface="Bahnschrift SemiBold Condensed" panose="020B0502040204020203" pitchFamily="34" charset="0"/>
              </a:rPr>
              <a:t>Generalization</a:t>
            </a:r>
          </a:p>
          <a:p>
            <a:pPr lvl="2"/>
            <a:r>
              <a:rPr lang="en-US" dirty="0">
                <a:latin typeface="Bahnschrift SemiBold Condensed" panose="020B0502040204020203" pitchFamily="34" charset="0"/>
              </a:rPr>
              <a:t>Incorporating RAW score</a:t>
            </a:r>
            <a:br>
              <a:rPr lang="en-US" dirty="0"/>
            </a:br>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12</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3" name="Picture 2" descr="A computer game graphics&#10;&#10;Description automatically generated with medium confidence">
            <a:extLst>
              <a:ext uri="{FF2B5EF4-FFF2-40B4-BE49-F238E27FC236}">
                <a16:creationId xmlns:a16="http://schemas.microsoft.com/office/drawing/2014/main" id="{E4E6C38E-6AD0-C5F8-6909-46831D24F5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480" y="3082425"/>
            <a:ext cx="10944954" cy="2556485"/>
          </a:xfrm>
          <a:prstGeom prst="rect">
            <a:avLst/>
          </a:prstGeom>
        </p:spPr>
      </p:pic>
      <p:sp>
        <p:nvSpPr>
          <p:cNvPr id="9" name="Rectangle 8">
            <a:extLst>
              <a:ext uri="{FF2B5EF4-FFF2-40B4-BE49-F238E27FC236}">
                <a16:creationId xmlns:a16="http://schemas.microsoft.com/office/drawing/2014/main" id="{C4FA41DC-9061-086A-53A5-43C2A4B6BAD5}"/>
              </a:ext>
            </a:extLst>
          </p:cNvPr>
          <p:cNvSpPr/>
          <p:nvPr/>
        </p:nvSpPr>
        <p:spPr>
          <a:xfrm>
            <a:off x="2453640" y="3228634"/>
            <a:ext cx="736600" cy="2410276"/>
          </a:xfrm>
          <a:prstGeom prst="rect">
            <a:avLst/>
          </a:prstGeom>
          <a:solidFill>
            <a:srgbClr val="FFFF0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r>
              <a:rPr lang="en-US" dirty="0">
                <a:highlight>
                  <a:srgbClr val="FF0000"/>
                </a:highlight>
              </a:rPr>
              <a:t>1</a:t>
            </a:r>
          </a:p>
        </p:txBody>
      </p:sp>
      <p:sp>
        <p:nvSpPr>
          <p:cNvPr id="10" name="Rectangle 9">
            <a:extLst>
              <a:ext uri="{FF2B5EF4-FFF2-40B4-BE49-F238E27FC236}">
                <a16:creationId xmlns:a16="http://schemas.microsoft.com/office/drawing/2014/main" id="{F86375F0-E3FC-972F-7C8E-8D797D612650}"/>
              </a:ext>
            </a:extLst>
          </p:cNvPr>
          <p:cNvSpPr/>
          <p:nvPr/>
        </p:nvSpPr>
        <p:spPr>
          <a:xfrm>
            <a:off x="472440" y="3413811"/>
            <a:ext cx="1356360" cy="2225099"/>
          </a:xfrm>
          <a:prstGeom prst="rect">
            <a:avLst/>
          </a:prstGeom>
          <a:solidFill>
            <a:srgbClr val="FFFF0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r>
              <a:rPr lang="en-US" dirty="0">
                <a:highlight>
                  <a:srgbClr val="FF0000"/>
                </a:highlight>
              </a:rPr>
              <a:t>2</a:t>
            </a:r>
          </a:p>
        </p:txBody>
      </p:sp>
      <p:sp>
        <p:nvSpPr>
          <p:cNvPr id="11" name="Rectangle 10">
            <a:extLst>
              <a:ext uri="{FF2B5EF4-FFF2-40B4-BE49-F238E27FC236}">
                <a16:creationId xmlns:a16="http://schemas.microsoft.com/office/drawing/2014/main" id="{D111850F-7F4F-CEFB-8550-7DEBB134299B}"/>
              </a:ext>
            </a:extLst>
          </p:cNvPr>
          <p:cNvSpPr/>
          <p:nvPr/>
        </p:nvSpPr>
        <p:spPr>
          <a:xfrm>
            <a:off x="9738360" y="3432174"/>
            <a:ext cx="665480" cy="2206735"/>
          </a:xfrm>
          <a:prstGeom prst="rect">
            <a:avLst/>
          </a:prstGeom>
          <a:solidFill>
            <a:srgbClr val="FFFF0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r>
              <a:rPr lang="en-US" dirty="0">
                <a:highlight>
                  <a:srgbClr val="FF0000"/>
                </a:highlight>
              </a:rPr>
              <a:t>3</a:t>
            </a:r>
          </a:p>
        </p:txBody>
      </p:sp>
    </p:spTree>
    <p:extLst>
      <p:ext uri="{BB962C8B-B14F-4D97-AF65-F5344CB8AC3E}">
        <p14:creationId xmlns:p14="http://schemas.microsoft.com/office/powerpoint/2010/main" val="1408007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7201BF-7E17-C2E5-98DD-B515987DA2DC}"/>
              </a:ext>
            </a:extLst>
          </p:cNvPr>
          <p:cNvSpPr>
            <a:spLocks noGrp="1"/>
          </p:cNvSpPr>
          <p:nvPr>
            <p:ph idx="1"/>
          </p:nvPr>
        </p:nvSpPr>
        <p:spPr>
          <a:xfrm>
            <a:off x="838200" y="1322173"/>
            <a:ext cx="10515600" cy="4854790"/>
          </a:xfrm>
        </p:spPr>
        <p:txBody>
          <a:bodyPr/>
          <a:lstStyle/>
          <a:p>
            <a:r>
              <a:rPr lang="en-US" sz="2200" b="0" i="0" dirty="0">
                <a:solidFill>
                  <a:srgbClr val="000000"/>
                </a:solidFill>
                <a:effectLst/>
                <a:latin typeface="Bahnschrift SemiBold Condensed" panose="020B0502040204020203" pitchFamily="34" charset="0"/>
              </a:rPr>
              <a:t>The </a:t>
            </a:r>
            <a:r>
              <a:rPr lang="en-US" sz="2200" b="1" i="0" dirty="0">
                <a:solidFill>
                  <a:srgbClr val="000000"/>
                </a:solidFill>
                <a:effectLst/>
                <a:latin typeface="Bahnschrift SemiBold Condensed" panose="020B0502040204020203" pitchFamily="34" charset="0"/>
              </a:rPr>
              <a:t>replication experiment </a:t>
            </a:r>
            <a:r>
              <a:rPr lang="en-US" sz="2200" b="0" i="0" dirty="0">
                <a:solidFill>
                  <a:srgbClr val="000000"/>
                </a:solidFill>
                <a:effectLst/>
                <a:latin typeface="Bahnschrift SemiBold Condensed" panose="020B0502040204020203" pitchFamily="34" charset="0"/>
              </a:rPr>
              <a:t>investigates whether the original prompts achieve approximately the same scores six months after the competition</a:t>
            </a:r>
            <a:r>
              <a:rPr lang="en-US" dirty="0">
                <a:latin typeface="Bahnschrift SemiBold Condensed" panose="020B0502040204020203" pitchFamily="34" charset="0"/>
              </a:rPr>
              <a:t> (N=10)</a:t>
            </a:r>
          </a:p>
          <a:p>
            <a:pPr lvl="1"/>
            <a:r>
              <a:rPr lang="en-US" dirty="0">
                <a:latin typeface="Bahnschrift SemiBold Condensed" panose="020B0502040204020203" pitchFamily="34" charset="0"/>
              </a:rPr>
              <a:t>Motivation: ChatGPT-3.5 is closed source and its unclear that the changes made to this model could change the generated levels.</a:t>
            </a:r>
          </a:p>
          <a:p>
            <a:r>
              <a:rPr lang="en-US" dirty="0">
                <a:latin typeface="Bahnschrift SemiBold Condensed" panose="020B0502040204020203" pitchFamily="34" charset="0"/>
              </a:rPr>
              <a:t>Next: motivation, is n=10 enough for accounting the stochasticity of GPT-3.5?</a:t>
            </a:r>
          </a:p>
          <a:p>
            <a:pPr lvl="1"/>
            <a:r>
              <a:rPr lang="en-US" dirty="0">
                <a:latin typeface="Bahnschrift SemiBold Condensed" panose="020B0502040204020203" pitchFamily="34" charset="0"/>
              </a:rPr>
              <a:t>N=100</a:t>
            </a:r>
            <a:endParaRPr lang="en-US" dirty="0"/>
          </a:p>
        </p:txBody>
      </p:sp>
      <p:pic>
        <p:nvPicPr>
          <p:cNvPr id="4" name="Picture 3" descr="A cartoon of a castle&#10;&#10;Description automatically generated with medium confidence">
            <a:extLst>
              <a:ext uri="{FF2B5EF4-FFF2-40B4-BE49-F238E27FC236}">
                <a16:creationId xmlns:a16="http://schemas.microsoft.com/office/drawing/2014/main" id="{BD6903B6-E0C5-061E-7602-65C689886B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5" name="Picture 4" descr="A red and white logo&#10;&#10;Description automatically generated">
            <a:extLst>
              <a:ext uri="{FF2B5EF4-FFF2-40B4-BE49-F238E27FC236}">
                <a16:creationId xmlns:a16="http://schemas.microsoft.com/office/drawing/2014/main" id="{AE22E515-297E-036C-C1A1-611B47C610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Title 1">
            <a:extLst>
              <a:ext uri="{FF2B5EF4-FFF2-40B4-BE49-F238E27FC236}">
                <a16:creationId xmlns:a16="http://schemas.microsoft.com/office/drawing/2014/main" id="{BBDF77AF-82FF-C785-CF31-193B8CC65905}"/>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Replication Experiment</a:t>
            </a:r>
          </a:p>
        </p:txBody>
      </p:sp>
    </p:spTree>
    <p:extLst>
      <p:ext uri="{BB962C8B-B14F-4D97-AF65-F5344CB8AC3E}">
        <p14:creationId xmlns:p14="http://schemas.microsoft.com/office/powerpoint/2010/main" val="8396769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Replication Results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N=10 with the aim of replication of the original competition</a:t>
            </a:r>
          </a:p>
          <a:p>
            <a:r>
              <a:rPr lang="en-US" dirty="0">
                <a:latin typeface="Bahnschrift SemiBold Condensed" panose="020B0502040204020203" pitchFamily="34" charset="0"/>
              </a:rPr>
              <a:t>N=100 to see if N=10 is enough to assess the quality</a:t>
            </a:r>
            <a:br>
              <a:rPr lang="en-US" dirty="0">
                <a:latin typeface="Bahnschrift SemiBold Condensed" panose="020B0502040204020203" pitchFamily="34" charset="0"/>
              </a:rPr>
            </a:br>
            <a:r>
              <a:rPr lang="en-US" dirty="0">
                <a:latin typeface="Bahnschrift SemiBold Condensed" panose="020B0502040204020203" pitchFamily="34" charset="0"/>
              </a:rPr>
              <a:t>of the prompts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14</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ADCDE7F-4999-E73A-BD69-8944C39C0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11616EE5-B5FB-B2BF-6BD7-7D92917C1C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10" name="Picture 9">
            <a:extLst>
              <a:ext uri="{FF2B5EF4-FFF2-40B4-BE49-F238E27FC236}">
                <a16:creationId xmlns:a16="http://schemas.microsoft.com/office/drawing/2014/main" id="{4CB7F5F1-A91E-2A12-185B-3E41838E9864}"/>
              </a:ext>
            </a:extLst>
          </p:cNvPr>
          <p:cNvPicPr>
            <a:picLocks noChangeAspect="1"/>
          </p:cNvPicPr>
          <p:nvPr/>
        </p:nvPicPr>
        <p:blipFill>
          <a:blip r:embed="rId5"/>
          <a:stretch>
            <a:fillRect/>
          </a:stretch>
        </p:blipFill>
        <p:spPr>
          <a:xfrm>
            <a:off x="6846741" y="2000641"/>
            <a:ext cx="4759779" cy="4176322"/>
          </a:xfrm>
          <a:prstGeom prst="rect">
            <a:avLst/>
          </a:prstGeom>
        </p:spPr>
      </p:pic>
    </p:spTree>
    <p:extLst>
      <p:ext uri="{BB962C8B-B14F-4D97-AF65-F5344CB8AC3E}">
        <p14:creationId xmlns:p14="http://schemas.microsoft.com/office/powerpoint/2010/main" val="208254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Replication Results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N=10 with the aim of replication of the original competition</a:t>
            </a:r>
          </a:p>
          <a:p>
            <a:r>
              <a:rPr lang="en-US" dirty="0">
                <a:latin typeface="Bahnschrift SemiBold Condensed" panose="020B0502040204020203" pitchFamily="34" charset="0"/>
              </a:rPr>
              <a:t>N=100 to see if N=10 is enough to assess the quality</a:t>
            </a:r>
            <a:br>
              <a:rPr lang="en-US" dirty="0">
                <a:latin typeface="Bahnschrift SemiBold Condensed" panose="020B0502040204020203" pitchFamily="34" charset="0"/>
              </a:rPr>
            </a:br>
            <a:r>
              <a:rPr lang="en-US" dirty="0">
                <a:latin typeface="Bahnschrift SemiBold Condensed" panose="020B0502040204020203" pitchFamily="34" charset="0"/>
              </a:rPr>
              <a:t>of the prompts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15</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ADCDE7F-4999-E73A-BD69-8944C39C0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11616EE5-B5FB-B2BF-6BD7-7D92917C1C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15" name="Picture 14">
            <a:extLst>
              <a:ext uri="{FF2B5EF4-FFF2-40B4-BE49-F238E27FC236}">
                <a16:creationId xmlns:a16="http://schemas.microsoft.com/office/drawing/2014/main" id="{50F61DD8-E2F0-7ED4-AD11-8F1C815AE30C}"/>
              </a:ext>
            </a:extLst>
          </p:cNvPr>
          <p:cNvPicPr>
            <a:picLocks noChangeAspect="1"/>
          </p:cNvPicPr>
          <p:nvPr/>
        </p:nvPicPr>
        <p:blipFill>
          <a:blip r:embed="rId5"/>
          <a:stretch>
            <a:fillRect/>
          </a:stretch>
        </p:blipFill>
        <p:spPr>
          <a:xfrm>
            <a:off x="3833030" y="2730982"/>
            <a:ext cx="4142570" cy="3560281"/>
          </a:xfrm>
          <a:prstGeom prst="rect">
            <a:avLst/>
          </a:prstGeom>
        </p:spPr>
      </p:pic>
    </p:spTree>
    <p:extLst>
      <p:ext uri="{BB962C8B-B14F-4D97-AF65-F5344CB8AC3E}">
        <p14:creationId xmlns:p14="http://schemas.microsoft.com/office/powerpoint/2010/main" val="1790171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Replication Results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 </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16</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ADCDE7F-4999-E73A-BD69-8944C39C0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11616EE5-B5FB-B2BF-6BD7-7D92917C1C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E9DDC27A-C8AB-C8A9-5965-BE5E379C493C}"/>
              </a:ext>
            </a:extLst>
          </p:cNvPr>
          <p:cNvPicPr>
            <a:picLocks noChangeAspect="1"/>
          </p:cNvPicPr>
          <p:nvPr/>
        </p:nvPicPr>
        <p:blipFill>
          <a:blip r:embed="rId5"/>
          <a:stretch>
            <a:fillRect/>
          </a:stretch>
        </p:blipFill>
        <p:spPr>
          <a:xfrm>
            <a:off x="670800" y="2204015"/>
            <a:ext cx="5241196" cy="3861934"/>
          </a:xfrm>
          <a:prstGeom prst="rect">
            <a:avLst/>
          </a:prstGeom>
        </p:spPr>
      </p:pic>
      <p:pic>
        <p:nvPicPr>
          <p:cNvPr id="11" name="Picture 10">
            <a:extLst>
              <a:ext uri="{FF2B5EF4-FFF2-40B4-BE49-F238E27FC236}">
                <a16:creationId xmlns:a16="http://schemas.microsoft.com/office/drawing/2014/main" id="{DE7FA160-6BF3-B0DF-A1E4-A96D04A6DF5A}"/>
              </a:ext>
            </a:extLst>
          </p:cNvPr>
          <p:cNvPicPr>
            <a:picLocks noChangeAspect="1"/>
          </p:cNvPicPr>
          <p:nvPr/>
        </p:nvPicPr>
        <p:blipFill>
          <a:blip r:embed="rId6"/>
          <a:stretch>
            <a:fillRect/>
          </a:stretch>
        </p:blipFill>
        <p:spPr>
          <a:xfrm>
            <a:off x="6470190" y="2204015"/>
            <a:ext cx="5136330" cy="3861934"/>
          </a:xfrm>
          <a:prstGeom prst="rect">
            <a:avLst/>
          </a:prstGeom>
        </p:spPr>
      </p:pic>
    </p:spTree>
    <p:extLst>
      <p:ext uri="{BB962C8B-B14F-4D97-AF65-F5344CB8AC3E}">
        <p14:creationId xmlns:p14="http://schemas.microsoft.com/office/powerpoint/2010/main" val="4095035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Generalization Experiment</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Describe the experiments</a:t>
            </a:r>
          </a:p>
          <a:p>
            <a:pPr lvl="1"/>
            <a:r>
              <a:rPr lang="en-US" dirty="0">
                <a:latin typeface="Bahnschrift SemiBold Condensed" panose="020B0502040204020203" pitchFamily="34" charset="0"/>
              </a:rPr>
              <a:t>Generalization: comes from the goal of PCGML [1]</a:t>
            </a:r>
          </a:p>
          <a:p>
            <a:pPr lvl="1"/>
            <a:r>
              <a:rPr lang="en-US" dirty="0">
                <a:latin typeface="Bahnschrift SemiBold Condensed" panose="020B0502040204020203" pitchFamily="34" charset="0"/>
              </a:rPr>
              <a:t>Motivation: the generalization experiment examines the ability of prompts to generate levels it has not yet seen (i.e., that are not hard-coded in the prompt).</a:t>
            </a:r>
          </a:p>
          <a:p>
            <a:pPr lvl="2"/>
            <a:r>
              <a:rPr lang="en-US" sz="2400" dirty="0">
                <a:latin typeface="Bahnschrift SemiBold Condensed" panose="020B0502040204020203" pitchFamily="34" charset="0"/>
              </a:rPr>
              <a:t>zero-shots -&gt; the ability of prompts to generate levels it has not yet seen</a:t>
            </a:r>
          </a:p>
          <a:p>
            <a:pPr lvl="2"/>
            <a:r>
              <a:rPr lang="en-US" sz="2400" dirty="0">
                <a:latin typeface="Bahnschrift SemiBold Condensed" panose="020B0502040204020203" pitchFamily="34" charset="0"/>
              </a:rPr>
              <a:t>one-shot -&gt; some letters are more difficult to generate than others</a:t>
            </a:r>
          </a:p>
          <a:p>
            <a:pPr lvl="2"/>
            <a:r>
              <a:rPr lang="en-US" sz="2400" dirty="0">
                <a:latin typeface="Bahnschrift SemiBold Condensed" panose="020B0502040204020203" pitchFamily="34" charset="0"/>
              </a:rPr>
              <a:t>N-shots -&gt; The goal of this experiment is to understand whether successful prompts are generalizing or if it is the quality of their lookup tables that determines their score.</a:t>
            </a:r>
          </a:p>
          <a:p>
            <a:pPr lvl="2"/>
            <a:endParaRPr lang="en-US" sz="2400"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17</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3" name="Content Placeholder 4">
            <a:extLst>
              <a:ext uri="{FF2B5EF4-FFF2-40B4-BE49-F238E27FC236}">
                <a16:creationId xmlns:a16="http://schemas.microsoft.com/office/drawing/2014/main" id="{8E831A0D-D386-E669-075F-AE171ABAFA64}"/>
              </a:ext>
            </a:extLst>
          </p:cNvPr>
          <p:cNvSpPr txBox="1">
            <a:spLocks/>
          </p:cNvSpPr>
          <p:nvPr/>
        </p:nvSpPr>
        <p:spPr>
          <a:xfrm>
            <a:off x="990600" y="5731475"/>
            <a:ext cx="9728200" cy="44548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1900" b="0" i="0" dirty="0">
                <a:solidFill>
                  <a:srgbClr val="000000"/>
                </a:solidFill>
                <a:effectLst/>
                <a:latin typeface="Bahnschrift SemiBold Condensed" panose="020B0502040204020203" pitchFamily="34" charset="0"/>
              </a:rPr>
              <a:t>Adam Summerville et al. 2018. Procedural content generation via machine learning (PCGML). </a:t>
            </a:r>
            <a:r>
              <a:rPr lang="en-US" sz="1900" b="0" i="1" dirty="0">
                <a:solidFill>
                  <a:srgbClr val="000000"/>
                </a:solidFill>
                <a:effectLst/>
                <a:latin typeface="Bahnschrift SemiBold Condensed" panose="020B0502040204020203" pitchFamily="34" charset="0"/>
              </a:rPr>
              <a:t>IEEE Transactions on Games </a:t>
            </a:r>
            <a:r>
              <a:rPr lang="en-US" sz="1900" b="0" i="0" dirty="0">
                <a:solidFill>
                  <a:srgbClr val="000000"/>
                </a:solidFill>
                <a:effectLst/>
                <a:latin typeface="Bahnschrift SemiBold Condensed" panose="020B0502040204020203" pitchFamily="34" charset="0"/>
              </a:rPr>
              <a:t>10, 3 (2018), 257–270.</a:t>
            </a:r>
            <a:r>
              <a:rPr lang="en-US" sz="2000" dirty="0">
                <a:latin typeface="Bahnschrift SemiBold Condensed" panose="020B0502040204020203" pitchFamily="34" charset="0"/>
              </a:rPr>
              <a:t> </a:t>
            </a:r>
            <a:endParaRPr lang="en-US" sz="2200" dirty="0">
              <a:latin typeface="Bahnschrift SemiBold Condensed" panose="020B0502040204020203" pitchFamily="34" charset="0"/>
            </a:endParaRPr>
          </a:p>
        </p:txBody>
      </p:sp>
    </p:spTree>
    <p:extLst>
      <p:ext uri="{BB962C8B-B14F-4D97-AF65-F5344CB8AC3E}">
        <p14:creationId xmlns:p14="http://schemas.microsoft.com/office/powerpoint/2010/main" val="1313667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Generalization Experiment</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RAW score</a:t>
            </a:r>
          </a:p>
          <a:p>
            <a:endParaRPr lang="en-US" dirty="0">
              <a:latin typeface="Bahnschrift SemiBold Condensed" panose="020B0502040204020203" pitchFamily="34" charset="0"/>
            </a:endParaRPr>
          </a:p>
          <a:p>
            <a:r>
              <a:rPr lang="en-US" dirty="0">
                <a:latin typeface="Bahnschrift SemiBold Condensed" panose="020B0502040204020203" pitchFamily="34" charset="0"/>
              </a:rPr>
              <a:t>We should target people who may have reviewed our paper and are in our audience by talking about the scripts that Mark edited that helped us make our results comparable between figures/runs.</a:t>
            </a:r>
          </a:p>
          <a:p>
            <a:r>
              <a:rPr lang="en-US" dirty="0">
                <a:latin typeface="Bahnschrift SemiBold Condensed" panose="020B0502040204020203" pitchFamily="34" charset="0"/>
              </a:rPr>
              <a:t>Also important for the QE.</a:t>
            </a:r>
          </a:p>
          <a:p>
            <a:pPr lvl="1"/>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18</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5353022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19</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Competition Score and Rank vs. RAW score</a:t>
            </a:r>
          </a:p>
        </p:txBody>
      </p:sp>
      <p:pic>
        <p:nvPicPr>
          <p:cNvPr id="11" name="Picture 10">
            <a:extLst>
              <a:ext uri="{FF2B5EF4-FFF2-40B4-BE49-F238E27FC236}">
                <a16:creationId xmlns:a16="http://schemas.microsoft.com/office/drawing/2014/main" id="{49F21D84-6F46-CE35-6146-2B85105A1715}"/>
              </a:ext>
            </a:extLst>
          </p:cNvPr>
          <p:cNvPicPr>
            <a:picLocks noChangeAspect="1"/>
          </p:cNvPicPr>
          <p:nvPr/>
        </p:nvPicPr>
        <p:blipFill>
          <a:blip r:embed="rId4"/>
          <a:stretch>
            <a:fillRect/>
          </a:stretch>
        </p:blipFill>
        <p:spPr>
          <a:xfrm>
            <a:off x="3044599" y="1912137"/>
            <a:ext cx="5337402" cy="580011"/>
          </a:xfrm>
          <a:prstGeom prst="rect">
            <a:avLst/>
          </a:prstGeom>
        </p:spPr>
      </p:pic>
      <p:pic>
        <p:nvPicPr>
          <p:cNvPr id="13" name="Picture 12">
            <a:extLst>
              <a:ext uri="{FF2B5EF4-FFF2-40B4-BE49-F238E27FC236}">
                <a16:creationId xmlns:a16="http://schemas.microsoft.com/office/drawing/2014/main" id="{91C58499-27DC-1E44-A58E-DAC2D47E4174}"/>
              </a:ext>
            </a:extLst>
          </p:cNvPr>
          <p:cNvPicPr>
            <a:picLocks noChangeAspect="1"/>
          </p:cNvPicPr>
          <p:nvPr/>
        </p:nvPicPr>
        <p:blipFill>
          <a:blip r:embed="rId5"/>
          <a:stretch>
            <a:fillRect/>
          </a:stretch>
        </p:blipFill>
        <p:spPr>
          <a:xfrm>
            <a:off x="2783341" y="2773052"/>
            <a:ext cx="5859917" cy="794131"/>
          </a:xfrm>
          <a:prstGeom prst="rect">
            <a:avLst/>
          </a:prstGeom>
        </p:spPr>
      </p:pic>
      <p:pic>
        <p:nvPicPr>
          <p:cNvPr id="15" name="Picture 14">
            <a:extLst>
              <a:ext uri="{FF2B5EF4-FFF2-40B4-BE49-F238E27FC236}">
                <a16:creationId xmlns:a16="http://schemas.microsoft.com/office/drawing/2014/main" id="{0858FE9A-CCB9-5B65-40F8-141F8A47B8B5}"/>
              </a:ext>
            </a:extLst>
          </p:cNvPr>
          <p:cNvPicPr>
            <a:picLocks noChangeAspect="1"/>
          </p:cNvPicPr>
          <p:nvPr/>
        </p:nvPicPr>
        <p:blipFill>
          <a:blip r:embed="rId6"/>
          <a:stretch>
            <a:fillRect/>
          </a:stretch>
        </p:blipFill>
        <p:spPr>
          <a:xfrm>
            <a:off x="2006600" y="3983503"/>
            <a:ext cx="7819572" cy="750265"/>
          </a:xfrm>
          <a:prstGeom prst="rect">
            <a:avLst/>
          </a:prstGeom>
        </p:spPr>
      </p:pic>
    </p:spTree>
    <p:extLst>
      <p:ext uri="{BB962C8B-B14F-4D97-AF65-F5344CB8AC3E}">
        <p14:creationId xmlns:p14="http://schemas.microsoft.com/office/powerpoint/2010/main" val="1542905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 is Popular</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a:p>
            <a:pPr lvl="1"/>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35" name="Picture 34">
            <a:extLst>
              <a:ext uri="{FF2B5EF4-FFF2-40B4-BE49-F238E27FC236}">
                <a16:creationId xmlns:a16="http://schemas.microsoft.com/office/drawing/2014/main" id="{9E9F7ADC-4298-E1A6-06F6-53D8C4FDC0C3}"/>
              </a:ext>
            </a:extLst>
          </p:cNvPr>
          <p:cNvPicPr>
            <a:picLocks noChangeAspect="1"/>
          </p:cNvPicPr>
          <p:nvPr/>
        </p:nvPicPr>
        <p:blipFill>
          <a:blip r:embed="rId5"/>
          <a:stretch>
            <a:fillRect/>
          </a:stretch>
        </p:blipFill>
        <p:spPr>
          <a:xfrm>
            <a:off x="2142474" y="1521088"/>
            <a:ext cx="6263118" cy="1758950"/>
          </a:xfrm>
          <a:prstGeom prst="rect">
            <a:avLst/>
          </a:prstGeom>
        </p:spPr>
      </p:pic>
      <p:pic>
        <p:nvPicPr>
          <p:cNvPr id="37" name="Picture 36">
            <a:extLst>
              <a:ext uri="{FF2B5EF4-FFF2-40B4-BE49-F238E27FC236}">
                <a16:creationId xmlns:a16="http://schemas.microsoft.com/office/drawing/2014/main" id="{A9EBD204-6D22-2D24-892A-12D11629EA69}"/>
              </a:ext>
            </a:extLst>
          </p:cNvPr>
          <p:cNvPicPr>
            <a:picLocks noChangeAspect="1"/>
          </p:cNvPicPr>
          <p:nvPr/>
        </p:nvPicPr>
        <p:blipFill>
          <a:blip r:embed="rId6"/>
          <a:stretch>
            <a:fillRect/>
          </a:stretch>
        </p:blipFill>
        <p:spPr>
          <a:xfrm>
            <a:off x="3389135" y="1294634"/>
            <a:ext cx="6968965" cy="2803199"/>
          </a:xfrm>
          <a:prstGeom prst="rect">
            <a:avLst/>
          </a:prstGeom>
        </p:spPr>
      </p:pic>
      <p:pic>
        <p:nvPicPr>
          <p:cNvPr id="55" name="Picture 54">
            <a:extLst>
              <a:ext uri="{FF2B5EF4-FFF2-40B4-BE49-F238E27FC236}">
                <a16:creationId xmlns:a16="http://schemas.microsoft.com/office/drawing/2014/main" id="{DB3C5F77-5E38-6D54-CF7F-1B65CFE15CDD}"/>
              </a:ext>
            </a:extLst>
          </p:cNvPr>
          <p:cNvPicPr>
            <a:picLocks noChangeAspect="1"/>
          </p:cNvPicPr>
          <p:nvPr/>
        </p:nvPicPr>
        <p:blipFill>
          <a:blip r:embed="rId7"/>
          <a:stretch>
            <a:fillRect/>
          </a:stretch>
        </p:blipFill>
        <p:spPr>
          <a:xfrm>
            <a:off x="1585901" y="2400563"/>
            <a:ext cx="7613055" cy="2894481"/>
          </a:xfrm>
          <a:prstGeom prst="rect">
            <a:avLst/>
          </a:prstGeom>
        </p:spPr>
      </p:pic>
      <p:pic>
        <p:nvPicPr>
          <p:cNvPr id="60" name="Picture 59">
            <a:extLst>
              <a:ext uri="{FF2B5EF4-FFF2-40B4-BE49-F238E27FC236}">
                <a16:creationId xmlns:a16="http://schemas.microsoft.com/office/drawing/2014/main" id="{5CE96DF4-EE7F-5658-2368-0678D9E3CA66}"/>
              </a:ext>
            </a:extLst>
          </p:cNvPr>
          <p:cNvPicPr>
            <a:picLocks noChangeAspect="1"/>
          </p:cNvPicPr>
          <p:nvPr/>
        </p:nvPicPr>
        <p:blipFill>
          <a:blip r:embed="rId8"/>
          <a:stretch>
            <a:fillRect/>
          </a:stretch>
        </p:blipFill>
        <p:spPr>
          <a:xfrm>
            <a:off x="4599107" y="1719787"/>
            <a:ext cx="4304335" cy="4256032"/>
          </a:xfrm>
          <a:prstGeom prst="rect">
            <a:avLst/>
          </a:prstGeom>
        </p:spPr>
      </p:pic>
    </p:spTree>
    <p:extLst>
      <p:ext uri="{BB962C8B-B14F-4D97-AF65-F5344CB8AC3E}">
        <p14:creationId xmlns:p14="http://schemas.microsoft.com/office/powerpoint/2010/main" val="64634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Generalization Results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pPr lvl="1"/>
            <a:r>
              <a:rPr lang="en-US" dirty="0">
                <a:latin typeface="Bahnschrift SemiBold Condensed" panose="020B0502040204020203" pitchFamily="34" charset="0"/>
              </a:rPr>
              <a:t>Zero-Shot Generalization: zero-shot prompting means building a prompt that can include any amount of general discussion, but excludes explicit drop sequences for any letters</a:t>
            </a:r>
          </a:p>
          <a:p>
            <a:pPr lvl="1"/>
            <a:r>
              <a:rPr lang="en-US" dirty="0">
                <a:latin typeface="Bahnschrift SemiBold Condensed" panose="020B0502040204020203" pitchFamily="34" charset="0"/>
              </a:rPr>
              <a:t>Example</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20</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B42132B0-7520-CCBE-03BE-58E5CF1AFC48}"/>
              </a:ext>
            </a:extLst>
          </p:cNvPr>
          <p:cNvPicPr>
            <a:picLocks noChangeAspect="1"/>
          </p:cNvPicPr>
          <p:nvPr/>
        </p:nvPicPr>
        <p:blipFill>
          <a:blip r:embed="rId5"/>
          <a:stretch>
            <a:fillRect/>
          </a:stretch>
        </p:blipFill>
        <p:spPr>
          <a:xfrm>
            <a:off x="5421086" y="2488957"/>
            <a:ext cx="4674268" cy="4158585"/>
          </a:xfrm>
          <a:prstGeom prst="rect">
            <a:avLst/>
          </a:prstGeom>
        </p:spPr>
      </p:pic>
    </p:spTree>
    <p:extLst>
      <p:ext uri="{BB962C8B-B14F-4D97-AF65-F5344CB8AC3E}">
        <p14:creationId xmlns:p14="http://schemas.microsoft.com/office/powerpoint/2010/main" val="3979651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Generalization Results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pPr marL="0" indent="0">
              <a:buNone/>
            </a:pPr>
            <a:endParaRPr lang="en-US" dirty="0">
              <a:latin typeface="Bahnschrift SemiBold Condensed" panose="020B0502040204020203" pitchFamily="34" charset="0"/>
            </a:endParaRPr>
          </a:p>
          <a:p>
            <a:pPr lvl="1"/>
            <a:r>
              <a:rPr lang="en-US" dirty="0">
                <a:latin typeface="Bahnschrift SemiBold Condensed" panose="020B0502040204020203" pitchFamily="34" charset="0"/>
              </a:rPr>
              <a:t>One-Shot Generalization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21</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AF3020F1-0990-0543-4203-F6DB38018909}"/>
              </a:ext>
            </a:extLst>
          </p:cNvPr>
          <p:cNvPicPr>
            <a:picLocks noChangeAspect="1"/>
          </p:cNvPicPr>
          <p:nvPr/>
        </p:nvPicPr>
        <p:blipFill>
          <a:blip r:embed="rId5"/>
          <a:stretch>
            <a:fillRect/>
          </a:stretch>
        </p:blipFill>
        <p:spPr>
          <a:xfrm>
            <a:off x="5843386" y="1008063"/>
            <a:ext cx="5314471" cy="5109029"/>
          </a:xfrm>
          <a:prstGeom prst="rect">
            <a:avLst/>
          </a:prstGeom>
        </p:spPr>
      </p:pic>
    </p:spTree>
    <p:extLst>
      <p:ext uri="{BB962C8B-B14F-4D97-AF65-F5344CB8AC3E}">
        <p14:creationId xmlns:p14="http://schemas.microsoft.com/office/powerpoint/2010/main" val="38989012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Generalization Results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pPr marL="0" indent="0">
              <a:buNone/>
            </a:pPr>
            <a:endParaRPr lang="en-US" dirty="0">
              <a:latin typeface="Bahnschrift SemiBold Condensed" panose="020B0502040204020203" pitchFamily="34" charset="0"/>
            </a:endParaRPr>
          </a:p>
          <a:p>
            <a:pPr lvl="1"/>
            <a:r>
              <a:rPr lang="en-US" dirty="0">
                <a:latin typeface="Bahnschrift SemiBold Condensed" panose="020B0502040204020203" pitchFamily="34" charset="0"/>
              </a:rPr>
              <a:t>One-Shot Generalization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22</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9" name="Picture 8">
            <a:extLst>
              <a:ext uri="{FF2B5EF4-FFF2-40B4-BE49-F238E27FC236}">
                <a16:creationId xmlns:a16="http://schemas.microsoft.com/office/drawing/2014/main" id="{48D61B77-040D-1601-FA50-53BC1B82030E}"/>
              </a:ext>
            </a:extLst>
          </p:cNvPr>
          <p:cNvPicPr>
            <a:picLocks noChangeAspect="1"/>
          </p:cNvPicPr>
          <p:nvPr/>
        </p:nvPicPr>
        <p:blipFill>
          <a:blip r:embed="rId5"/>
          <a:stretch>
            <a:fillRect/>
          </a:stretch>
        </p:blipFill>
        <p:spPr>
          <a:xfrm>
            <a:off x="585480" y="2295113"/>
            <a:ext cx="2561708" cy="3239408"/>
          </a:xfrm>
          <a:prstGeom prst="rect">
            <a:avLst/>
          </a:prstGeom>
        </p:spPr>
      </p:pic>
      <p:pic>
        <p:nvPicPr>
          <p:cNvPr id="11" name="Picture 10">
            <a:extLst>
              <a:ext uri="{FF2B5EF4-FFF2-40B4-BE49-F238E27FC236}">
                <a16:creationId xmlns:a16="http://schemas.microsoft.com/office/drawing/2014/main" id="{A1CDFED2-7BD7-7B1C-DF71-420AAD8E8A64}"/>
              </a:ext>
            </a:extLst>
          </p:cNvPr>
          <p:cNvPicPr>
            <a:picLocks noChangeAspect="1"/>
          </p:cNvPicPr>
          <p:nvPr/>
        </p:nvPicPr>
        <p:blipFill>
          <a:blip r:embed="rId6"/>
          <a:stretch>
            <a:fillRect/>
          </a:stretch>
        </p:blipFill>
        <p:spPr>
          <a:xfrm>
            <a:off x="3314070" y="2295113"/>
            <a:ext cx="2569657" cy="3239408"/>
          </a:xfrm>
          <a:prstGeom prst="rect">
            <a:avLst/>
          </a:prstGeom>
        </p:spPr>
      </p:pic>
      <p:pic>
        <p:nvPicPr>
          <p:cNvPr id="13" name="Picture 12">
            <a:extLst>
              <a:ext uri="{FF2B5EF4-FFF2-40B4-BE49-F238E27FC236}">
                <a16:creationId xmlns:a16="http://schemas.microsoft.com/office/drawing/2014/main" id="{88FC374C-AC35-24A8-43D7-481AB3D54E82}"/>
              </a:ext>
            </a:extLst>
          </p:cNvPr>
          <p:cNvPicPr>
            <a:picLocks noChangeAspect="1"/>
          </p:cNvPicPr>
          <p:nvPr/>
        </p:nvPicPr>
        <p:blipFill>
          <a:blip r:embed="rId7"/>
          <a:stretch>
            <a:fillRect/>
          </a:stretch>
        </p:blipFill>
        <p:spPr>
          <a:xfrm>
            <a:off x="5973572" y="2295113"/>
            <a:ext cx="2551877" cy="3239408"/>
          </a:xfrm>
          <a:prstGeom prst="rect">
            <a:avLst/>
          </a:prstGeom>
        </p:spPr>
      </p:pic>
      <p:pic>
        <p:nvPicPr>
          <p:cNvPr id="15" name="Picture 14">
            <a:extLst>
              <a:ext uri="{FF2B5EF4-FFF2-40B4-BE49-F238E27FC236}">
                <a16:creationId xmlns:a16="http://schemas.microsoft.com/office/drawing/2014/main" id="{33D5BFCC-6895-F0ED-B59C-6E283C821988}"/>
              </a:ext>
            </a:extLst>
          </p:cNvPr>
          <p:cNvPicPr>
            <a:picLocks noChangeAspect="1"/>
          </p:cNvPicPr>
          <p:nvPr/>
        </p:nvPicPr>
        <p:blipFill>
          <a:blip r:embed="rId8"/>
          <a:stretch>
            <a:fillRect/>
          </a:stretch>
        </p:blipFill>
        <p:spPr>
          <a:xfrm>
            <a:off x="8704598" y="2295113"/>
            <a:ext cx="2555204" cy="3239408"/>
          </a:xfrm>
          <a:prstGeom prst="rect">
            <a:avLst/>
          </a:prstGeom>
        </p:spPr>
      </p:pic>
    </p:spTree>
    <p:extLst>
      <p:ext uri="{BB962C8B-B14F-4D97-AF65-F5344CB8AC3E}">
        <p14:creationId xmlns:p14="http://schemas.microsoft.com/office/powerpoint/2010/main" val="17877682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Generalization Results</a:t>
            </a:r>
          </a:p>
          <a:p>
            <a:pPr lvl="1"/>
            <a:r>
              <a:rPr lang="en-US" dirty="0">
                <a:latin typeface="Bahnschrift SemiBold Condensed" panose="020B0502040204020203" pitchFamily="34" charset="0"/>
              </a:rPr>
              <a:t>N-Shot Generalization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23</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9" name="Picture 8">
            <a:extLst>
              <a:ext uri="{FF2B5EF4-FFF2-40B4-BE49-F238E27FC236}">
                <a16:creationId xmlns:a16="http://schemas.microsoft.com/office/drawing/2014/main" id="{15A69742-8CE2-0B07-FF5D-FB3727F8CC6B}"/>
              </a:ext>
            </a:extLst>
          </p:cNvPr>
          <p:cNvPicPr>
            <a:picLocks noChangeAspect="1"/>
          </p:cNvPicPr>
          <p:nvPr/>
        </p:nvPicPr>
        <p:blipFill>
          <a:blip r:embed="rId5"/>
          <a:stretch>
            <a:fillRect/>
          </a:stretch>
        </p:blipFill>
        <p:spPr>
          <a:xfrm>
            <a:off x="5535357" y="1486920"/>
            <a:ext cx="5818443" cy="4390571"/>
          </a:xfrm>
          <a:prstGeom prst="rect">
            <a:avLst/>
          </a:prstGeom>
        </p:spPr>
      </p:pic>
    </p:spTree>
    <p:extLst>
      <p:ext uri="{BB962C8B-B14F-4D97-AF65-F5344CB8AC3E}">
        <p14:creationId xmlns:p14="http://schemas.microsoft.com/office/powerpoint/2010/main" val="13158821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Introduction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24</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3" name="Content Placeholder 4">
            <a:extLst>
              <a:ext uri="{FF2B5EF4-FFF2-40B4-BE49-F238E27FC236}">
                <a16:creationId xmlns:a16="http://schemas.microsoft.com/office/drawing/2014/main" id="{6708F9CF-0D01-8E0D-3DAE-E81073B6C132}"/>
              </a:ext>
            </a:extLst>
          </p:cNvPr>
          <p:cNvSpPr txBox="1">
            <a:spLocks/>
          </p:cNvSpPr>
          <p:nvPr/>
        </p:nvSpPr>
        <p:spPr>
          <a:xfrm>
            <a:off x="990600" y="1339850"/>
            <a:ext cx="10515600" cy="41522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1</a:t>
            </a:r>
            <a:r>
              <a:rPr lang="en-US" baseline="30000" dirty="0">
                <a:latin typeface="Bahnschrift SemiBold Condensed" panose="020B0502040204020203" pitchFamily="34" charset="0"/>
              </a:rPr>
              <a:t>st</a:t>
            </a:r>
            <a:r>
              <a:rPr lang="en-US" dirty="0">
                <a:latin typeface="Bahnschrift SemiBold Condensed" panose="020B0502040204020203" pitchFamily="34" charset="0"/>
              </a:rPr>
              <a:t> ChatGPT4PCG competition at </a:t>
            </a:r>
            <a:r>
              <a:rPr lang="en-US" dirty="0" err="1">
                <a:latin typeface="Bahnschrift SemiBold Condensed" panose="020B0502040204020203" pitchFamily="34" charset="0"/>
              </a:rPr>
              <a:t>CoG</a:t>
            </a:r>
            <a:r>
              <a:rPr lang="en-US" dirty="0">
                <a:latin typeface="Bahnschrift SemiBold Condensed" panose="020B0502040204020203" pitchFamily="34" charset="0"/>
              </a:rPr>
              <a:t> 2023</a:t>
            </a:r>
            <a:endParaRPr lang="en-US" b="1" dirty="0">
              <a:solidFill>
                <a:schemeClr val="accent2"/>
              </a:solidFill>
              <a:latin typeface="Bahnschrift SemiBold Condensed" panose="020B0502040204020203" pitchFamily="34" charset="0"/>
            </a:endParaRPr>
          </a:p>
          <a:p>
            <a:pPr lvl="1"/>
            <a:r>
              <a:rPr lang="en-US" dirty="0">
                <a:latin typeface="Bahnschrift SemiBold Condensed" panose="020B0502040204020203" pitchFamily="34" charset="0"/>
              </a:rPr>
              <a:t>Prompt engineering</a:t>
            </a:r>
          </a:p>
          <a:p>
            <a:pPr lvl="2"/>
            <a:r>
              <a:rPr lang="en-US" dirty="0">
                <a:latin typeface="Bahnschrift SemiBold Condensed" panose="020B0502040204020203" pitchFamily="34" charset="0"/>
              </a:rPr>
              <a:t>Chain of thought </a:t>
            </a:r>
          </a:p>
          <a:p>
            <a:pPr lvl="2"/>
            <a:r>
              <a:rPr lang="en-US" dirty="0">
                <a:latin typeface="Bahnschrift SemiBold Condensed" panose="020B0502040204020203" pitchFamily="34" charset="0"/>
              </a:rPr>
              <a:t>Self consistency </a:t>
            </a:r>
          </a:p>
          <a:p>
            <a:pPr lvl="2"/>
            <a:r>
              <a:rPr lang="en-US" dirty="0">
                <a:latin typeface="Bahnschrift SemiBold Condensed" panose="020B0502040204020203" pitchFamily="34" charset="0"/>
              </a:rPr>
              <a:t>Generated knowledge</a:t>
            </a:r>
          </a:p>
        </p:txBody>
      </p:sp>
    </p:spTree>
    <p:extLst>
      <p:ext uri="{BB962C8B-B14F-4D97-AF65-F5344CB8AC3E}">
        <p14:creationId xmlns:p14="http://schemas.microsoft.com/office/powerpoint/2010/main" val="1786916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Introduction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990600" y="5731475"/>
            <a:ext cx="9241800" cy="561622"/>
          </a:xfrm>
        </p:spPr>
        <p:txBody>
          <a:bodyPr>
            <a:normAutofit/>
          </a:bodyPr>
          <a:lstStyle/>
          <a:p>
            <a:pPr marL="342900" indent="-342900">
              <a:buFont typeface="+mj-lt"/>
              <a:buAutoNum type="arabicPeriod"/>
            </a:pPr>
            <a:r>
              <a:rPr lang="en-US" sz="1100" b="0" i="0" dirty="0">
                <a:solidFill>
                  <a:srgbClr val="000000"/>
                </a:solidFill>
                <a:effectLst/>
                <a:latin typeface="Bahnschrift SemiBold Condensed" panose="020B0502040204020203" pitchFamily="34" charset="0"/>
              </a:rPr>
              <a:t>Shyam </a:t>
            </a:r>
            <a:r>
              <a:rPr lang="en-US" sz="1100" b="0" i="0" dirty="0" err="1">
                <a:solidFill>
                  <a:srgbClr val="000000"/>
                </a:solidFill>
                <a:effectLst/>
                <a:latin typeface="Bahnschrift SemiBold Condensed" panose="020B0502040204020203" pitchFamily="34" charset="0"/>
              </a:rPr>
              <a:t>Sudhakaran</a:t>
            </a:r>
            <a:r>
              <a:rPr lang="en-US" sz="1100" b="0" i="0" dirty="0">
                <a:solidFill>
                  <a:srgbClr val="000000"/>
                </a:solidFill>
                <a:effectLst/>
                <a:latin typeface="Bahnschrift SemiBold Condensed" panose="020B0502040204020203" pitchFamily="34" charset="0"/>
              </a:rPr>
              <a:t> et al., 2023. </a:t>
            </a:r>
            <a:r>
              <a:rPr lang="en-US" sz="1100" b="0" i="0" dirty="0" err="1">
                <a:solidFill>
                  <a:srgbClr val="000000"/>
                </a:solidFill>
                <a:effectLst/>
                <a:latin typeface="Bahnschrift SemiBold Condensed" panose="020B0502040204020203" pitchFamily="34" charset="0"/>
              </a:rPr>
              <a:t>MarioGPT</a:t>
            </a:r>
            <a:r>
              <a:rPr lang="en-US" sz="1100" b="0" i="0" dirty="0">
                <a:solidFill>
                  <a:srgbClr val="000000"/>
                </a:solidFill>
                <a:effectLst/>
                <a:latin typeface="Bahnschrift SemiBold Condensed" panose="020B0502040204020203" pitchFamily="34" charset="0"/>
              </a:rPr>
              <a:t>: Open-Ended Text2Level Generation through Large Language Models. In </a:t>
            </a:r>
            <a:r>
              <a:rPr lang="en-US" sz="1100" b="0" i="1" dirty="0">
                <a:solidFill>
                  <a:srgbClr val="000000"/>
                </a:solidFill>
                <a:effectLst/>
                <a:latin typeface="Bahnschrift SemiBold Condensed" panose="020B0502040204020203" pitchFamily="34" charset="0"/>
              </a:rPr>
              <a:t>Proceedings of </a:t>
            </a:r>
            <a:r>
              <a:rPr lang="en-US" sz="1100" b="0" i="1" dirty="0" err="1">
                <a:solidFill>
                  <a:srgbClr val="000000"/>
                </a:solidFill>
                <a:effectLst/>
                <a:latin typeface="Bahnschrift SemiBold Condensed" panose="020B0502040204020203" pitchFamily="34" charset="0"/>
              </a:rPr>
              <a:t>NeurIPS</a:t>
            </a:r>
            <a:r>
              <a:rPr lang="en-US" sz="1100" b="0" i="1" dirty="0">
                <a:solidFill>
                  <a:srgbClr val="000000"/>
                </a:solidFill>
                <a:effectLst/>
                <a:latin typeface="Bahnschrift SemiBold Condensed" panose="020B0502040204020203" pitchFamily="34" charset="0"/>
              </a:rPr>
              <a:t> 2023</a:t>
            </a:r>
            <a:r>
              <a:rPr lang="en-US" sz="1100" b="0" i="0" dirty="0">
                <a:solidFill>
                  <a:srgbClr val="000000"/>
                </a:solidFill>
                <a:effectLst/>
                <a:latin typeface="Bahnschrift SemiBold Condensed" panose="020B0502040204020203" pitchFamily="34" charset="0"/>
              </a:rPr>
              <a:t>.</a:t>
            </a:r>
            <a:r>
              <a:rPr lang="en-US" sz="1100" dirty="0">
                <a:latin typeface="Bahnschrift SemiBold Condensed" panose="020B0502040204020203" pitchFamily="34" charset="0"/>
              </a:rPr>
              <a:t> </a:t>
            </a:r>
            <a:endParaRPr lang="en-US" sz="1100" b="0" i="0" dirty="0">
              <a:solidFill>
                <a:srgbClr val="000000"/>
              </a:solidFill>
              <a:effectLst/>
              <a:latin typeface="Bahnschrift SemiBold Condensed" panose="020B0502040204020203" pitchFamily="34" charset="0"/>
            </a:endParaRPr>
          </a:p>
          <a:p>
            <a:pPr marL="342900" indent="-342900">
              <a:buFont typeface="+mj-lt"/>
              <a:buAutoNum type="arabicPeriod"/>
            </a:pPr>
            <a:r>
              <a:rPr lang="en-US" sz="1100" b="0" i="0" dirty="0">
                <a:solidFill>
                  <a:srgbClr val="000000"/>
                </a:solidFill>
                <a:effectLst/>
                <a:latin typeface="Bahnschrift SemiBold Condensed" panose="020B0502040204020203" pitchFamily="34" charset="0"/>
              </a:rPr>
              <a:t>Graham Todd et al., 2023. Level Generation Through Large Language Models. </a:t>
            </a:r>
            <a:r>
              <a:rPr lang="en-US" sz="1100" b="0" i="1" dirty="0" err="1">
                <a:solidFill>
                  <a:srgbClr val="000000"/>
                </a:solidFill>
                <a:effectLst/>
                <a:latin typeface="Bahnschrift SemiBold Condensed" panose="020B0502040204020203" pitchFamily="34" charset="0"/>
              </a:rPr>
              <a:t>CoRR</a:t>
            </a:r>
            <a:r>
              <a:rPr lang="en-US" sz="1100" b="0" i="1" dirty="0">
                <a:solidFill>
                  <a:srgbClr val="000000"/>
                </a:solidFill>
                <a:effectLst/>
                <a:latin typeface="Bahnschrift SemiBold Condensed" panose="020B0502040204020203" pitchFamily="34" charset="0"/>
              </a:rPr>
              <a:t> </a:t>
            </a:r>
            <a:r>
              <a:rPr lang="en-US" sz="1100" b="0" i="0" dirty="0">
                <a:solidFill>
                  <a:srgbClr val="000000"/>
                </a:solidFill>
                <a:effectLst/>
                <a:latin typeface="Bahnschrift SemiBold Condensed" panose="020B0502040204020203" pitchFamily="34" charset="0"/>
              </a:rPr>
              <a:t>abs/2302.05817 (2023).</a:t>
            </a:r>
            <a:r>
              <a:rPr lang="en-US" sz="1100" dirty="0">
                <a:latin typeface="Bahnschrift SemiBold Condensed" panose="020B0502040204020203" pitchFamily="34" charset="0"/>
              </a:rPr>
              <a:t> </a:t>
            </a:r>
            <a:endParaRPr lang="en-US" sz="1100" b="1" dirty="0">
              <a:solidFill>
                <a:schemeClr val="accent2"/>
              </a:solidFill>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25</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3" name="Content Placeholder 4">
            <a:extLst>
              <a:ext uri="{FF2B5EF4-FFF2-40B4-BE49-F238E27FC236}">
                <a16:creationId xmlns:a16="http://schemas.microsoft.com/office/drawing/2014/main" id="{6708F9CF-0D01-8E0D-3DAE-E81073B6C132}"/>
              </a:ext>
            </a:extLst>
          </p:cNvPr>
          <p:cNvSpPr txBox="1">
            <a:spLocks/>
          </p:cNvSpPr>
          <p:nvPr/>
        </p:nvSpPr>
        <p:spPr>
          <a:xfrm>
            <a:off x="990600" y="1339850"/>
            <a:ext cx="10515600" cy="41522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Fine-tuning LLMs have been explored before </a:t>
            </a:r>
            <a:r>
              <a:rPr lang="en-US" sz="2400" dirty="0">
                <a:latin typeface="Bahnschrift SemiBold Condensed" panose="020B0502040204020203" pitchFamily="34" charset="0"/>
              </a:rPr>
              <a:t>[1][2]</a:t>
            </a:r>
          </a:p>
          <a:p>
            <a:pPr marL="0" indent="0">
              <a:buFont typeface="Arial" panose="020B0604020202020204" pitchFamily="34" charset="0"/>
              <a:buNone/>
            </a:pPr>
            <a:endParaRPr lang="en-US" b="1" dirty="0">
              <a:solidFill>
                <a:schemeClr val="accent2"/>
              </a:solidFill>
              <a:latin typeface="Bahnschrift SemiBold Condensed" panose="020B0502040204020203" pitchFamily="34" charset="0"/>
            </a:endParaRPr>
          </a:p>
          <a:p>
            <a:r>
              <a:rPr lang="en-US" b="1" dirty="0">
                <a:solidFill>
                  <a:schemeClr val="accent2"/>
                </a:solidFill>
                <a:latin typeface="Bahnschrift SemiBold Condensed" panose="020B0502040204020203" pitchFamily="34" charset="0"/>
              </a:rPr>
              <a:t>Central to the recent popularity of generative AI are the affordances provided by prompting </a:t>
            </a:r>
          </a:p>
          <a:p>
            <a:pPr lvl="1"/>
            <a:r>
              <a:rPr lang="en-US" dirty="0">
                <a:latin typeface="Bahnschrift SemiBold Condensed" panose="020B0502040204020203" pitchFamily="34" charset="0"/>
              </a:rPr>
              <a:t>LLMs used in PCG : </a:t>
            </a:r>
            <a:r>
              <a:rPr lang="en-US" b="1" dirty="0">
                <a:solidFill>
                  <a:srgbClr val="FF0000"/>
                </a:solidFill>
                <a:latin typeface="Bahnschrift SemiBold Condensed" panose="020B0502040204020203" pitchFamily="34" charset="0"/>
              </a:rPr>
              <a:t>prompt-based procedural content generation</a:t>
            </a:r>
          </a:p>
        </p:txBody>
      </p:sp>
    </p:spTree>
    <p:extLst>
      <p:ext uri="{BB962C8B-B14F-4D97-AF65-F5344CB8AC3E}">
        <p14:creationId xmlns:p14="http://schemas.microsoft.com/office/powerpoint/2010/main" val="1507143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Results of the experiments suggest that it is possible to design a replicable competition by carefully selecting the LLM to query and that in the ChatGPT4PCG competition, ChatGPT-3.5 is memorizing from the examples provided in prompts rather than generalizing. Redesigning prompt-based PCG competitions and investigating prompt generalization are both rich areas for future work.</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26</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2614661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Figure 8 shows the scores calculated for 𝑛 = 100 responses per letter per prompt. It separates the stability and similarity scores for the competition entries with the weightings removed to reduce ambiguity. While most prompts score around 80% or above in stability score shown in the bottom chart, most prompts score between zero and 20% in similarity. In fact there is a sense in which rank differences are nearly entirely decided by similarity scores.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27</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30193596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Figure 8 shows </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28</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C1736915-F604-9E7B-2421-30BEAD2F6DE8}"/>
              </a:ext>
            </a:extLst>
          </p:cNvPr>
          <p:cNvPicPr>
            <a:picLocks noChangeAspect="1"/>
          </p:cNvPicPr>
          <p:nvPr/>
        </p:nvPicPr>
        <p:blipFill>
          <a:blip r:embed="rId5"/>
          <a:stretch>
            <a:fillRect/>
          </a:stretch>
        </p:blipFill>
        <p:spPr>
          <a:xfrm>
            <a:off x="3672135" y="486228"/>
            <a:ext cx="5824639" cy="5885543"/>
          </a:xfrm>
          <a:prstGeom prst="rect">
            <a:avLst/>
          </a:prstGeom>
        </p:spPr>
      </p:pic>
    </p:spTree>
    <p:extLst>
      <p:ext uri="{BB962C8B-B14F-4D97-AF65-F5344CB8AC3E}">
        <p14:creationId xmlns:p14="http://schemas.microsoft.com/office/powerpoint/2010/main" val="2475275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Similarity</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29</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0" dirty="0">
                <a:solidFill>
                  <a:srgbClr val="000000"/>
                </a:solidFill>
                <a:effectLst/>
                <a:latin typeface="Bahnschrift SemiBold Condensed" panose="020B0502040204020203" pitchFamily="34" charset="0"/>
              </a:rPr>
              <a:t>A fine-tuned Vision Transformer</a:t>
            </a:r>
            <a:br>
              <a:rPr lang="en-US" i="0" dirty="0">
                <a:solidFill>
                  <a:srgbClr val="000000"/>
                </a:solidFill>
                <a:effectLst/>
                <a:latin typeface="Bahnschrift SemiBold Condensed" panose="020B0502040204020203" pitchFamily="34" charset="0"/>
              </a:rPr>
            </a:br>
            <a:r>
              <a:rPr lang="en-US" i="0" dirty="0">
                <a:solidFill>
                  <a:srgbClr val="000000"/>
                </a:solidFill>
                <a:effectLst/>
                <a:latin typeface="Bahnschrift SemiBold Condensed" panose="020B0502040204020203" pitchFamily="34" charset="0"/>
              </a:rPr>
              <a:t>trained </a:t>
            </a:r>
            <a:r>
              <a:rPr lang="en-US" dirty="0">
                <a:solidFill>
                  <a:srgbClr val="000000"/>
                </a:solidFill>
                <a:latin typeface="Bahnschrift SemiBold Condensed" panose="020B0502040204020203" pitchFamily="34" charset="0"/>
              </a:rPr>
              <a:t>on </a:t>
            </a:r>
            <a:r>
              <a:rPr lang="en-US" i="0" dirty="0">
                <a:solidFill>
                  <a:srgbClr val="000000"/>
                </a:solidFill>
                <a:effectLst/>
                <a:latin typeface="Bahnschrift SemiBold Condensed" panose="020B0502040204020203" pitchFamily="34" charset="0"/>
              </a:rPr>
              <a:t>NIST Special Database 19</a:t>
            </a:r>
          </a:p>
        </p:txBody>
      </p:sp>
      <p:pic>
        <p:nvPicPr>
          <p:cNvPr id="9" name="Picture 8">
            <a:extLst>
              <a:ext uri="{FF2B5EF4-FFF2-40B4-BE49-F238E27FC236}">
                <a16:creationId xmlns:a16="http://schemas.microsoft.com/office/drawing/2014/main" id="{ADA16F8D-C1FA-47D8-CD4C-695BECAF026B}"/>
              </a:ext>
            </a:extLst>
          </p:cNvPr>
          <p:cNvPicPr>
            <a:picLocks noChangeAspect="1"/>
          </p:cNvPicPr>
          <p:nvPr/>
        </p:nvPicPr>
        <p:blipFill>
          <a:blip r:embed="rId4"/>
          <a:stretch>
            <a:fillRect/>
          </a:stretch>
        </p:blipFill>
        <p:spPr>
          <a:xfrm>
            <a:off x="6114414" y="1008063"/>
            <a:ext cx="4992371" cy="3743326"/>
          </a:xfrm>
          <a:prstGeom prst="rect">
            <a:avLst/>
          </a:prstGeom>
        </p:spPr>
      </p:pic>
      <p:pic>
        <p:nvPicPr>
          <p:cNvPr id="17" name="Picture 16" descr="A close-up of a black and white background&#10;&#10;Description automatically generated">
            <a:extLst>
              <a:ext uri="{FF2B5EF4-FFF2-40B4-BE49-F238E27FC236}">
                <a16:creationId xmlns:a16="http://schemas.microsoft.com/office/drawing/2014/main" id="{81AC6703-BE11-4ABC-9C12-5E550D150C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7657" y="2252830"/>
            <a:ext cx="3799114" cy="2970907"/>
          </a:xfrm>
          <a:prstGeom prst="rect">
            <a:avLst/>
          </a:prstGeom>
        </p:spPr>
      </p:pic>
    </p:spTree>
    <p:extLst>
      <p:ext uri="{BB962C8B-B14F-4D97-AF65-F5344CB8AC3E}">
        <p14:creationId xmlns:p14="http://schemas.microsoft.com/office/powerpoint/2010/main" val="797933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Generative Models are hot.</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pPr lvl="1"/>
            <a:r>
              <a:rPr lang="en-US" dirty="0" err="1">
                <a:latin typeface="Bahnschrift SemiBold Condensed" panose="020B0502040204020203" pitchFamily="34" charset="0"/>
              </a:rPr>
              <a:t>MusicGen</a:t>
            </a:r>
            <a:r>
              <a:rPr lang="en-US" dirty="0">
                <a:latin typeface="Bahnschrift SemiBold Condensed" panose="020B0502040204020203" pitchFamily="34" charset="0"/>
              </a:rPr>
              <a:t> </a:t>
            </a:r>
          </a:p>
          <a:p>
            <a:pPr lvl="1"/>
            <a:r>
              <a:rPr lang="en-US" dirty="0">
                <a:latin typeface="Bahnschrift SemiBold Condensed" panose="020B0502040204020203" pitchFamily="34" charset="0"/>
              </a:rPr>
              <a:t>OpenAI Codex</a:t>
            </a:r>
          </a:p>
          <a:p>
            <a:pPr lvl="1"/>
            <a:r>
              <a:rPr lang="en-US" dirty="0">
                <a:latin typeface="Bahnschrift SemiBold Condensed" panose="020B0502040204020203" pitchFamily="34" charset="0"/>
              </a:rPr>
              <a:t>Deep Dream</a:t>
            </a:r>
          </a:p>
          <a:p>
            <a:pPr lvl="1"/>
            <a:r>
              <a:rPr lang="en-US" dirty="0">
                <a:latin typeface="Bahnschrift SemiBold Condensed" panose="020B0502040204020203" pitchFamily="34" charset="0"/>
              </a:rPr>
              <a:t>Stable Diffusion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16" name="Cube 15">
            <a:extLst>
              <a:ext uri="{FF2B5EF4-FFF2-40B4-BE49-F238E27FC236}">
                <a16:creationId xmlns:a16="http://schemas.microsoft.com/office/drawing/2014/main" id="{08745882-7549-444A-D1AA-50158AD549A9}"/>
              </a:ext>
            </a:extLst>
          </p:cNvPr>
          <p:cNvSpPr/>
          <p:nvPr/>
        </p:nvSpPr>
        <p:spPr>
          <a:xfrm>
            <a:off x="3616970" y="3026229"/>
            <a:ext cx="1959429" cy="3150734"/>
          </a:xfrm>
          <a:prstGeom prst="cube">
            <a:avLst>
              <a:gd name="adj" fmla="val 1444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latin typeface="Bahnschrift SemiBold Condensed" panose="020B0502040204020203" pitchFamily="34" charset="0"/>
              </a:rPr>
              <a:t>Large</a:t>
            </a:r>
          </a:p>
          <a:p>
            <a:pPr algn="ctr"/>
            <a:r>
              <a:rPr lang="en-US" sz="3200">
                <a:latin typeface="Bahnschrift SemiBold Condensed" panose="020B0502040204020203" pitchFamily="34" charset="0"/>
              </a:rPr>
              <a:t>Language</a:t>
            </a:r>
          </a:p>
          <a:p>
            <a:pPr algn="ctr"/>
            <a:r>
              <a:rPr lang="en-US" sz="3200">
                <a:latin typeface="Bahnschrift SemiBold Condensed" panose="020B0502040204020203" pitchFamily="34" charset="0"/>
              </a:rPr>
              <a:t>Model</a:t>
            </a:r>
          </a:p>
          <a:p>
            <a:pPr algn="ctr"/>
            <a:endParaRPr lang="en-US" sz="3200" dirty="0"/>
          </a:p>
        </p:txBody>
      </p:sp>
      <p:sp>
        <p:nvSpPr>
          <p:cNvPr id="17" name="Scroll: Vertical 16">
            <a:extLst>
              <a:ext uri="{FF2B5EF4-FFF2-40B4-BE49-F238E27FC236}">
                <a16:creationId xmlns:a16="http://schemas.microsoft.com/office/drawing/2014/main" id="{D5908AC9-BF63-D16F-6CD1-D8E66DBEA261}"/>
              </a:ext>
            </a:extLst>
          </p:cNvPr>
          <p:cNvSpPr/>
          <p:nvPr/>
        </p:nvSpPr>
        <p:spPr>
          <a:xfrm>
            <a:off x="1343825" y="3741625"/>
            <a:ext cx="1453804" cy="1719943"/>
          </a:xfrm>
          <a:prstGeom prst="verticalScroll">
            <a:avLst/>
          </a:prstGeom>
          <a:solidFill>
            <a:srgbClr val="45BD9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latin typeface="Bahnschrift SemiBold Condensed" panose="020B0502040204020203" pitchFamily="34" charset="0"/>
              </a:rPr>
              <a:t>prompt</a:t>
            </a:r>
          </a:p>
          <a:p>
            <a:pPr algn="ctr"/>
            <a:endParaRPr lang="en-US" dirty="0"/>
          </a:p>
        </p:txBody>
      </p:sp>
      <p:pic>
        <p:nvPicPr>
          <p:cNvPr id="19" name="Picture 18" descr="A close-up of a basket&#10;&#10;Description automatically generated">
            <a:extLst>
              <a:ext uri="{FF2B5EF4-FFF2-40B4-BE49-F238E27FC236}">
                <a16:creationId xmlns:a16="http://schemas.microsoft.com/office/drawing/2014/main" id="{8F17124D-2163-AEA7-1D82-9E1127FC43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8162" y="4047672"/>
            <a:ext cx="3879778" cy="1776186"/>
          </a:xfrm>
          <a:prstGeom prst="rect">
            <a:avLst/>
          </a:prstGeom>
        </p:spPr>
      </p:pic>
      <p:pic>
        <p:nvPicPr>
          <p:cNvPr id="21" name="Picture 20" descr="A record with music notes on it&#10;&#10;Description automatically generated">
            <a:extLst>
              <a:ext uri="{FF2B5EF4-FFF2-40B4-BE49-F238E27FC236}">
                <a16:creationId xmlns:a16="http://schemas.microsoft.com/office/drawing/2014/main" id="{4F8DE546-544D-2553-1517-D9C4C2BE1D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855935">
            <a:off x="6508401" y="3501975"/>
            <a:ext cx="1490917" cy="1483158"/>
          </a:xfrm>
          <a:prstGeom prst="rect">
            <a:avLst/>
          </a:prstGeom>
        </p:spPr>
      </p:pic>
      <p:pic>
        <p:nvPicPr>
          <p:cNvPr id="25" name="Picture 24" descr="A computer screen with colorful text&#10;&#10;Description automatically generated">
            <a:extLst>
              <a:ext uri="{FF2B5EF4-FFF2-40B4-BE49-F238E27FC236}">
                <a16:creationId xmlns:a16="http://schemas.microsoft.com/office/drawing/2014/main" id="{986D4D9E-F070-DD30-A112-8EA3AE1DF1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189063">
            <a:off x="8286825" y="2692671"/>
            <a:ext cx="872248" cy="1937714"/>
          </a:xfrm>
          <a:prstGeom prst="rect">
            <a:avLst/>
          </a:prstGeom>
        </p:spPr>
      </p:pic>
      <p:pic>
        <p:nvPicPr>
          <p:cNvPr id="27" name="Picture 26" descr="A cat standing on its hind legs&#10;&#10;Description automatically generated">
            <a:extLst>
              <a:ext uri="{FF2B5EF4-FFF2-40B4-BE49-F238E27FC236}">
                <a16:creationId xmlns:a16="http://schemas.microsoft.com/office/drawing/2014/main" id="{FD7888F6-854D-E319-8108-03BC95DA81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90636" y="2623227"/>
            <a:ext cx="2520738" cy="2520738"/>
          </a:xfrm>
          <a:prstGeom prst="rect">
            <a:avLst/>
          </a:prstGeom>
        </p:spPr>
      </p:pic>
      <p:pic>
        <p:nvPicPr>
          <p:cNvPr id="29" name="Picture 28" descr="A painting of a city with many animals and birds&#10;&#10;Description automatically generated with medium confidence">
            <a:extLst>
              <a:ext uri="{FF2B5EF4-FFF2-40B4-BE49-F238E27FC236}">
                <a16:creationId xmlns:a16="http://schemas.microsoft.com/office/drawing/2014/main" id="{67E2E8A1-4EA7-F1D5-1D7B-B27F1C90797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06383" y="3521253"/>
            <a:ext cx="1877114" cy="1486660"/>
          </a:xfrm>
          <a:prstGeom prst="rect">
            <a:avLst/>
          </a:prstGeom>
        </p:spPr>
      </p:pic>
      <p:sp>
        <p:nvSpPr>
          <p:cNvPr id="30" name="Arrow: Right 29">
            <a:extLst>
              <a:ext uri="{FF2B5EF4-FFF2-40B4-BE49-F238E27FC236}">
                <a16:creationId xmlns:a16="http://schemas.microsoft.com/office/drawing/2014/main" id="{34D629BB-681E-94F1-7148-1E106CC75C4D}"/>
              </a:ext>
            </a:extLst>
          </p:cNvPr>
          <p:cNvSpPr/>
          <p:nvPr/>
        </p:nvSpPr>
        <p:spPr>
          <a:xfrm>
            <a:off x="2706362" y="4438310"/>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D2729AAA-1CE3-3069-591B-D6A196BED624}"/>
              </a:ext>
            </a:extLst>
          </p:cNvPr>
          <p:cNvSpPr/>
          <p:nvPr/>
        </p:nvSpPr>
        <p:spPr>
          <a:xfrm>
            <a:off x="5672417" y="4438310"/>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video game screen with brick wall and clouds&#10;&#10;Description automatically generated">
            <a:extLst>
              <a:ext uri="{FF2B5EF4-FFF2-40B4-BE49-F238E27FC236}">
                <a16:creationId xmlns:a16="http://schemas.microsoft.com/office/drawing/2014/main" id="{B8551337-E6FA-76DB-24DA-4C3ED7CFC50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7118948">
            <a:off x="8578744" y="3097055"/>
            <a:ext cx="2336188" cy="1314106"/>
          </a:xfrm>
          <a:prstGeom prst="rect">
            <a:avLst/>
          </a:prstGeom>
        </p:spPr>
      </p:pic>
    </p:spTree>
    <p:extLst>
      <p:ext uri="{BB962C8B-B14F-4D97-AF65-F5344CB8AC3E}">
        <p14:creationId xmlns:p14="http://schemas.microsoft.com/office/powerpoint/2010/main" val="2071079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p:cTn id="31" dur="500" fill="hold"/>
                                        <p:tgtEl>
                                          <p:spTgt spid="21"/>
                                        </p:tgtEl>
                                        <p:attrNameLst>
                                          <p:attrName>ppt_w</p:attrName>
                                        </p:attrNameLst>
                                      </p:cBhvr>
                                      <p:tavLst>
                                        <p:tav tm="0">
                                          <p:val>
                                            <p:fltVal val="0"/>
                                          </p:val>
                                        </p:tav>
                                        <p:tav tm="100000">
                                          <p:val>
                                            <p:strVal val="#ppt_w"/>
                                          </p:val>
                                        </p:tav>
                                      </p:tavLst>
                                    </p:anim>
                                    <p:anim calcmode="lin" valueType="num">
                                      <p:cBhvr>
                                        <p:cTn id="32" dur="500" fill="hold"/>
                                        <p:tgtEl>
                                          <p:spTgt spid="21"/>
                                        </p:tgtEl>
                                        <p:attrNameLst>
                                          <p:attrName>ppt_h</p:attrName>
                                        </p:attrNameLst>
                                      </p:cBhvr>
                                      <p:tavLst>
                                        <p:tav tm="0">
                                          <p:val>
                                            <p:fltVal val="0"/>
                                          </p:val>
                                        </p:tav>
                                        <p:tav tm="100000">
                                          <p:val>
                                            <p:strVal val="#ppt_h"/>
                                          </p:val>
                                        </p:tav>
                                      </p:tavLst>
                                    </p:anim>
                                    <p:animEffect transition="in" filter="fade">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31" presetClass="entr" presetSubtype="0" fill="hold" nodeType="click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p:cTn id="38" dur="1000" fill="hold"/>
                                        <p:tgtEl>
                                          <p:spTgt spid="25"/>
                                        </p:tgtEl>
                                        <p:attrNameLst>
                                          <p:attrName>ppt_w</p:attrName>
                                        </p:attrNameLst>
                                      </p:cBhvr>
                                      <p:tavLst>
                                        <p:tav tm="0">
                                          <p:val>
                                            <p:fltVal val="0"/>
                                          </p:val>
                                        </p:tav>
                                        <p:tav tm="100000">
                                          <p:val>
                                            <p:strVal val="#ppt_w"/>
                                          </p:val>
                                        </p:tav>
                                      </p:tavLst>
                                    </p:anim>
                                    <p:anim calcmode="lin" valueType="num">
                                      <p:cBhvr>
                                        <p:cTn id="39" dur="1000" fill="hold"/>
                                        <p:tgtEl>
                                          <p:spTgt spid="25"/>
                                        </p:tgtEl>
                                        <p:attrNameLst>
                                          <p:attrName>ppt_h</p:attrName>
                                        </p:attrNameLst>
                                      </p:cBhvr>
                                      <p:tavLst>
                                        <p:tav tm="0">
                                          <p:val>
                                            <p:fltVal val="0"/>
                                          </p:val>
                                        </p:tav>
                                        <p:tav tm="100000">
                                          <p:val>
                                            <p:strVal val="#ppt_h"/>
                                          </p:val>
                                        </p:tav>
                                      </p:tavLst>
                                    </p:anim>
                                    <p:anim calcmode="lin" valueType="num">
                                      <p:cBhvr>
                                        <p:cTn id="40" dur="1000" fill="hold"/>
                                        <p:tgtEl>
                                          <p:spTgt spid="25"/>
                                        </p:tgtEl>
                                        <p:attrNameLst>
                                          <p:attrName>style.rotation</p:attrName>
                                        </p:attrNameLst>
                                      </p:cBhvr>
                                      <p:tavLst>
                                        <p:tav tm="0">
                                          <p:val>
                                            <p:fltVal val="90"/>
                                          </p:val>
                                        </p:tav>
                                        <p:tav tm="100000">
                                          <p:val>
                                            <p:fltVal val="0"/>
                                          </p:val>
                                        </p:tav>
                                      </p:tavLst>
                                    </p:anim>
                                    <p:animEffect transition="in" filter="fade">
                                      <p:cBhvr>
                                        <p:cTn id="41" dur="1000"/>
                                        <p:tgtEl>
                                          <p:spTgt spid="2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wipe(down)">
                                      <p:cBhvr>
                                        <p:cTn id="46" dur="500"/>
                                        <p:tgtEl>
                                          <p:spTgt spid="2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wipe(down)">
                                      <p:cBhvr>
                                        <p:cTn id="5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30" grpId="0" animBg="1"/>
      <p:bldP spid="31"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Misclassification due to using a collection of handwritten letters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30</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4FB1091A-A779-EAC8-4C68-55DB8CE5C4C0}"/>
              </a:ext>
            </a:extLst>
          </p:cNvPr>
          <p:cNvPicPr>
            <a:picLocks noChangeAspect="1"/>
          </p:cNvPicPr>
          <p:nvPr/>
        </p:nvPicPr>
        <p:blipFill>
          <a:blip r:embed="rId5"/>
          <a:stretch>
            <a:fillRect/>
          </a:stretch>
        </p:blipFill>
        <p:spPr>
          <a:xfrm>
            <a:off x="3320183" y="2021291"/>
            <a:ext cx="5290417" cy="3649259"/>
          </a:xfrm>
          <a:prstGeom prst="rect">
            <a:avLst/>
          </a:prstGeom>
        </p:spPr>
      </p:pic>
      <p:pic>
        <p:nvPicPr>
          <p:cNvPr id="10" name="Picture 9">
            <a:extLst>
              <a:ext uri="{FF2B5EF4-FFF2-40B4-BE49-F238E27FC236}">
                <a16:creationId xmlns:a16="http://schemas.microsoft.com/office/drawing/2014/main" id="{3DFA8C4D-749D-B14E-B7F7-0BE315934587}"/>
              </a:ext>
            </a:extLst>
          </p:cNvPr>
          <p:cNvPicPr>
            <a:picLocks noChangeAspect="1"/>
          </p:cNvPicPr>
          <p:nvPr/>
        </p:nvPicPr>
        <p:blipFill>
          <a:blip r:embed="rId6"/>
          <a:stretch>
            <a:fillRect/>
          </a:stretch>
        </p:blipFill>
        <p:spPr>
          <a:xfrm>
            <a:off x="2905361" y="1794671"/>
            <a:ext cx="5705239" cy="4926804"/>
          </a:xfrm>
          <a:prstGeom prst="rect">
            <a:avLst/>
          </a:prstGeom>
        </p:spPr>
      </p:pic>
    </p:spTree>
    <p:extLst>
      <p:ext uri="{BB962C8B-B14F-4D97-AF65-F5344CB8AC3E}">
        <p14:creationId xmlns:p14="http://schemas.microsoft.com/office/powerpoint/2010/main" val="298718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Discussion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Controllability</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31</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21" name="Cube 20">
            <a:extLst>
              <a:ext uri="{FF2B5EF4-FFF2-40B4-BE49-F238E27FC236}">
                <a16:creationId xmlns:a16="http://schemas.microsoft.com/office/drawing/2014/main" id="{8C5A45B3-F178-6E8F-AD1E-24771998BE91}"/>
              </a:ext>
            </a:extLst>
          </p:cNvPr>
          <p:cNvSpPr/>
          <p:nvPr/>
        </p:nvSpPr>
        <p:spPr>
          <a:xfrm>
            <a:off x="3440869" y="2496979"/>
            <a:ext cx="1959429" cy="3150734"/>
          </a:xfrm>
          <a:prstGeom prst="cube">
            <a:avLst>
              <a:gd name="adj" fmla="val 1444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Bahnschrift SemiBold Condensed" panose="020B0502040204020203" pitchFamily="34" charset="0"/>
              </a:rPr>
              <a:t>Large</a:t>
            </a:r>
          </a:p>
          <a:p>
            <a:pPr algn="ctr"/>
            <a:r>
              <a:rPr lang="en-US" sz="3200" dirty="0">
                <a:latin typeface="Bahnschrift SemiBold Condensed" panose="020B0502040204020203" pitchFamily="34" charset="0"/>
              </a:rPr>
              <a:t>Language</a:t>
            </a:r>
          </a:p>
          <a:p>
            <a:pPr algn="ctr"/>
            <a:r>
              <a:rPr lang="en-US" sz="3200" dirty="0">
                <a:latin typeface="Bahnschrift SemiBold Condensed" panose="020B0502040204020203" pitchFamily="34" charset="0"/>
              </a:rPr>
              <a:t>Model</a:t>
            </a:r>
          </a:p>
          <a:p>
            <a:pPr algn="ctr"/>
            <a:endParaRPr lang="en-US" sz="3200" dirty="0"/>
          </a:p>
        </p:txBody>
      </p:sp>
      <p:sp>
        <p:nvSpPr>
          <p:cNvPr id="22" name="Scroll: Vertical 21">
            <a:extLst>
              <a:ext uri="{FF2B5EF4-FFF2-40B4-BE49-F238E27FC236}">
                <a16:creationId xmlns:a16="http://schemas.microsoft.com/office/drawing/2014/main" id="{A60EA8DA-0D93-F827-1D3F-2EC9ABC6EEB5}"/>
              </a:ext>
            </a:extLst>
          </p:cNvPr>
          <p:cNvSpPr/>
          <p:nvPr/>
        </p:nvSpPr>
        <p:spPr>
          <a:xfrm>
            <a:off x="1167724" y="3212375"/>
            <a:ext cx="1453804" cy="1719943"/>
          </a:xfrm>
          <a:prstGeom prst="verticalScroll">
            <a:avLst/>
          </a:prstGeom>
          <a:solidFill>
            <a:srgbClr val="45BD9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latin typeface="Bahnschrift SemiBold Condensed" panose="020B0502040204020203" pitchFamily="34" charset="0"/>
              </a:rPr>
              <a:t>prompt</a:t>
            </a:r>
          </a:p>
          <a:p>
            <a:pPr algn="ctr"/>
            <a:endParaRPr lang="en-US" dirty="0"/>
          </a:p>
        </p:txBody>
      </p:sp>
      <p:pic>
        <p:nvPicPr>
          <p:cNvPr id="23" name="Picture 22" descr="A close-up of a basket&#10;&#10;Description automatically generated">
            <a:extLst>
              <a:ext uri="{FF2B5EF4-FFF2-40B4-BE49-F238E27FC236}">
                <a16:creationId xmlns:a16="http://schemas.microsoft.com/office/drawing/2014/main" id="{ADEE2CF3-272A-C9B7-B6C2-00FD3BDFB9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2061" y="3518422"/>
            <a:ext cx="3879778" cy="1776186"/>
          </a:xfrm>
          <a:prstGeom prst="rect">
            <a:avLst/>
          </a:prstGeom>
        </p:spPr>
      </p:pic>
      <p:pic>
        <p:nvPicPr>
          <p:cNvPr id="24" name="Picture 23" descr="A record with music notes on it&#10;&#10;Description automatically generated">
            <a:extLst>
              <a:ext uri="{FF2B5EF4-FFF2-40B4-BE49-F238E27FC236}">
                <a16:creationId xmlns:a16="http://schemas.microsoft.com/office/drawing/2014/main" id="{58A59D60-AA25-474F-DA56-E1BB29BFFB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855935">
            <a:off x="6332300" y="2972725"/>
            <a:ext cx="1490917" cy="1483158"/>
          </a:xfrm>
          <a:prstGeom prst="rect">
            <a:avLst/>
          </a:prstGeom>
        </p:spPr>
      </p:pic>
      <p:pic>
        <p:nvPicPr>
          <p:cNvPr id="25" name="Picture 24" descr="A video game screen with brick wall and clouds&#10;&#10;Description automatically generated">
            <a:extLst>
              <a:ext uri="{FF2B5EF4-FFF2-40B4-BE49-F238E27FC236}">
                <a16:creationId xmlns:a16="http://schemas.microsoft.com/office/drawing/2014/main" id="{F8618905-BA39-7EBF-A014-8FA61A5001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7966391">
            <a:off x="8421032" y="2633949"/>
            <a:ext cx="2336188" cy="1314106"/>
          </a:xfrm>
          <a:prstGeom prst="rect">
            <a:avLst/>
          </a:prstGeom>
        </p:spPr>
      </p:pic>
      <p:pic>
        <p:nvPicPr>
          <p:cNvPr id="26" name="Picture 25" descr="A computer screen with colorful text&#10;&#10;Description automatically generated">
            <a:extLst>
              <a:ext uri="{FF2B5EF4-FFF2-40B4-BE49-F238E27FC236}">
                <a16:creationId xmlns:a16="http://schemas.microsoft.com/office/drawing/2014/main" id="{57E68CCF-EB5E-0D3A-AD17-07DA1D1C4CA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189063">
            <a:off x="8110724" y="2163421"/>
            <a:ext cx="872248" cy="1937714"/>
          </a:xfrm>
          <a:prstGeom prst="rect">
            <a:avLst/>
          </a:prstGeom>
        </p:spPr>
      </p:pic>
      <p:pic>
        <p:nvPicPr>
          <p:cNvPr id="27" name="Picture 26" descr="A cat standing on its hind legs&#10;&#10;Description automatically generated">
            <a:extLst>
              <a:ext uri="{FF2B5EF4-FFF2-40B4-BE49-F238E27FC236}">
                <a16:creationId xmlns:a16="http://schemas.microsoft.com/office/drawing/2014/main" id="{F53ED4D7-A238-B7CB-0BF9-5DE3F8C5D7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30580" y="2104083"/>
            <a:ext cx="2308260" cy="2308260"/>
          </a:xfrm>
          <a:prstGeom prst="rect">
            <a:avLst/>
          </a:prstGeom>
        </p:spPr>
      </p:pic>
      <p:pic>
        <p:nvPicPr>
          <p:cNvPr id="28" name="Picture 27" descr="A painting of a city with many animals and birds&#10;&#10;Description automatically generated with medium confidence">
            <a:extLst>
              <a:ext uri="{FF2B5EF4-FFF2-40B4-BE49-F238E27FC236}">
                <a16:creationId xmlns:a16="http://schemas.microsoft.com/office/drawing/2014/main" id="{F328A024-3A1C-C494-2B21-2A635730CC7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30282" y="2992003"/>
            <a:ext cx="1877114" cy="1486660"/>
          </a:xfrm>
          <a:prstGeom prst="rect">
            <a:avLst/>
          </a:prstGeom>
        </p:spPr>
      </p:pic>
      <p:sp>
        <p:nvSpPr>
          <p:cNvPr id="29" name="Arrow: Right 28">
            <a:extLst>
              <a:ext uri="{FF2B5EF4-FFF2-40B4-BE49-F238E27FC236}">
                <a16:creationId xmlns:a16="http://schemas.microsoft.com/office/drawing/2014/main" id="{3852D22D-1398-440B-1EC4-B3EC33ECD695}"/>
              </a:ext>
            </a:extLst>
          </p:cNvPr>
          <p:cNvSpPr/>
          <p:nvPr/>
        </p:nvSpPr>
        <p:spPr>
          <a:xfrm>
            <a:off x="2530261" y="3909060"/>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348F90B7-9605-4DFB-8747-12879D176B87}"/>
              </a:ext>
            </a:extLst>
          </p:cNvPr>
          <p:cNvSpPr/>
          <p:nvPr/>
        </p:nvSpPr>
        <p:spPr>
          <a:xfrm>
            <a:off x="5496316" y="3909060"/>
            <a:ext cx="814590" cy="3265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erson holding an object&#10;&#10;Description automatically generated">
            <a:extLst>
              <a:ext uri="{FF2B5EF4-FFF2-40B4-BE49-F238E27FC236}">
                <a16:creationId xmlns:a16="http://schemas.microsoft.com/office/drawing/2014/main" id="{F4A708F1-29DC-6EC9-7DCC-F2E2FBE925C8}"/>
              </a:ext>
            </a:extLst>
          </p:cNvPr>
          <p:cNvPicPr>
            <a:picLocks noChangeAspect="1"/>
          </p:cNvPicPr>
          <p:nvPr/>
        </p:nvPicPr>
        <p:blipFill rotWithShape="1">
          <a:blip r:embed="rId10">
            <a:extLst>
              <a:ext uri="{28A0092B-C50C-407E-A947-70E740481C1C}">
                <a14:useLocalDpi xmlns:a14="http://schemas.microsoft.com/office/drawing/2010/main" val="0"/>
              </a:ext>
            </a:extLst>
          </a:blip>
          <a:srcRect l="13637" r="16061" b="485"/>
          <a:stretch/>
        </p:blipFill>
        <p:spPr>
          <a:xfrm rot="21312575">
            <a:off x="7021806" y="1169684"/>
            <a:ext cx="2452007" cy="3249968"/>
          </a:xfrm>
          <a:prstGeom prst="rect">
            <a:avLst/>
          </a:prstGeom>
        </p:spPr>
      </p:pic>
    </p:spTree>
    <p:extLst>
      <p:ext uri="{BB962C8B-B14F-4D97-AF65-F5344CB8AC3E}">
        <p14:creationId xmlns:p14="http://schemas.microsoft.com/office/powerpoint/2010/main" val="123471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26"/>
                                        </p:tgtEl>
                                        <p:attrNameLst>
                                          <p:attrName>ppt_x</p:attrName>
                                        </p:attrNameLst>
                                      </p:cBhvr>
                                      <p:tavLst>
                                        <p:tav tm="0">
                                          <p:val>
                                            <p:strVal val="ppt_x"/>
                                          </p:val>
                                        </p:tav>
                                        <p:tav tm="100000">
                                          <p:val>
                                            <p:strVal val="ppt_x"/>
                                          </p:val>
                                        </p:tav>
                                      </p:tavLst>
                                    </p:anim>
                                    <p:anim calcmode="lin" valueType="num">
                                      <p:cBhvr additive="base">
                                        <p:cTn id="7" dur="500"/>
                                        <p:tgtEl>
                                          <p:spTgt spid="26"/>
                                        </p:tgtEl>
                                        <p:attrNameLst>
                                          <p:attrName>ppt_y</p:attrName>
                                        </p:attrNameLst>
                                      </p:cBhvr>
                                      <p:tavLst>
                                        <p:tav tm="0">
                                          <p:val>
                                            <p:strVal val="ppt_y"/>
                                          </p:val>
                                        </p:tav>
                                        <p:tav tm="100000">
                                          <p:val>
                                            <p:strVal val="1+ppt_h/2"/>
                                          </p:val>
                                        </p:tav>
                                      </p:tavLst>
                                    </p:anim>
                                    <p:set>
                                      <p:cBhvr>
                                        <p:cTn id="8" dur="1" fill="hold">
                                          <p:stCondLst>
                                            <p:cond delay="499"/>
                                          </p:stCondLst>
                                        </p:cTn>
                                        <p:tgtEl>
                                          <p:spTgt spid="26"/>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28"/>
                                        </p:tgtEl>
                                        <p:attrNameLst>
                                          <p:attrName>ppt_x</p:attrName>
                                        </p:attrNameLst>
                                      </p:cBhvr>
                                      <p:tavLst>
                                        <p:tav tm="0">
                                          <p:val>
                                            <p:strVal val="ppt_x"/>
                                          </p:val>
                                        </p:tav>
                                        <p:tav tm="100000">
                                          <p:val>
                                            <p:strVal val="ppt_x"/>
                                          </p:val>
                                        </p:tav>
                                      </p:tavLst>
                                    </p:anim>
                                    <p:anim calcmode="lin" valueType="num">
                                      <p:cBhvr additive="base">
                                        <p:cTn id="11" dur="500"/>
                                        <p:tgtEl>
                                          <p:spTgt spid="28"/>
                                        </p:tgtEl>
                                        <p:attrNameLst>
                                          <p:attrName>ppt_y</p:attrName>
                                        </p:attrNameLst>
                                      </p:cBhvr>
                                      <p:tavLst>
                                        <p:tav tm="0">
                                          <p:val>
                                            <p:strVal val="ppt_y"/>
                                          </p:val>
                                        </p:tav>
                                        <p:tav tm="100000">
                                          <p:val>
                                            <p:strVal val="1+ppt_h/2"/>
                                          </p:val>
                                        </p:tav>
                                      </p:tavLst>
                                    </p:anim>
                                    <p:set>
                                      <p:cBhvr>
                                        <p:cTn id="12" dur="1" fill="hold">
                                          <p:stCondLst>
                                            <p:cond delay="499"/>
                                          </p:stCondLst>
                                        </p:cTn>
                                        <p:tgtEl>
                                          <p:spTgt spid="28"/>
                                        </p:tgtEl>
                                        <p:attrNameLst>
                                          <p:attrName>style.visibility</p:attrName>
                                        </p:attrNameLst>
                                      </p:cBhvr>
                                      <p:to>
                                        <p:strVal val="hidden"/>
                                      </p:to>
                                    </p:set>
                                  </p:childTnLst>
                                </p:cTn>
                              </p:par>
                              <p:par>
                                <p:cTn id="13" presetID="2" presetClass="exit" presetSubtype="4" fill="hold" nodeType="withEffect">
                                  <p:stCondLst>
                                    <p:cond delay="0"/>
                                  </p:stCondLst>
                                  <p:childTnLst>
                                    <p:anim calcmode="lin" valueType="num">
                                      <p:cBhvr additive="base">
                                        <p:cTn id="14" dur="500"/>
                                        <p:tgtEl>
                                          <p:spTgt spid="25"/>
                                        </p:tgtEl>
                                        <p:attrNameLst>
                                          <p:attrName>ppt_x</p:attrName>
                                        </p:attrNameLst>
                                      </p:cBhvr>
                                      <p:tavLst>
                                        <p:tav tm="0">
                                          <p:val>
                                            <p:strVal val="ppt_x"/>
                                          </p:val>
                                        </p:tav>
                                        <p:tav tm="100000">
                                          <p:val>
                                            <p:strVal val="ppt_x"/>
                                          </p:val>
                                        </p:tav>
                                      </p:tavLst>
                                    </p:anim>
                                    <p:anim calcmode="lin" valueType="num">
                                      <p:cBhvr additive="base">
                                        <p:cTn id="15" dur="500"/>
                                        <p:tgtEl>
                                          <p:spTgt spid="25"/>
                                        </p:tgtEl>
                                        <p:attrNameLst>
                                          <p:attrName>ppt_y</p:attrName>
                                        </p:attrNameLst>
                                      </p:cBhvr>
                                      <p:tavLst>
                                        <p:tav tm="0">
                                          <p:val>
                                            <p:strVal val="ppt_y"/>
                                          </p:val>
                                        </p:tav>
                                        <p:tav tm="100000">
                                          <p:val>
                                            <p:strVal val="1+ppt_h/2"/>
                                          </p:val>
                                        </p:tav>
                                      </p:tavLst>
                                    </p:anim>
                                    <p:set>
                                      <p:cBhvr>
                                        <p:cTn id="16" dur="1" fill="hold">
                                          <p:stCondLst>
                                            <p:cond delay="499"/>
                                          </p:stCondLst>
                                        </p:cTn>
                                        <p:tgtEl>
                                          <p:spTgt spid="25"/>
                                        </p:tgtEl>
                                        <p:attrNameLst>
                                          <p:attrName>style.visibility</p:attrName>
                                        </p:attrNameLst>
                                      </p:cBhvr>
                                      <p:to>
                                        <p:strVal val="hidden"/>
                                      </p:to>
                                    </p:set>
                                  </p:childTnLst>
                                </p:cTn>
                              </p:par>
                              <p:par>
                                <p:cTn id="17" presetID="2" presetClass="exit" presetSubtype="4" fill="hold" nodeType="withEffect">
                                  <p:stCondLst>
                                    <p:cond delay="0"/>
                                  </p:stCondLst>
                                  <p:childTnLst>
                                    <p:anim calcmode="lin" valueType="num">
                                      <p:cBhvr additive="base">
                                        <p:cTn id="18" dur="500"/>
                                        <p:tgtEl>
                                          <p:spTgt spid="27"/>
                                        </p:tgtEl>
                                        <p:attrNameLst>
                                          <p:attrName>ppt_x</p:attrName>
                                        </p:attrNameLst>
                                      </p:cBhvr>
                                      <p:tavLst>
                                        <p:tav tm="0">
                                          <p:val>
                                            <p:strVal val="ppt_x"/>
                                          </p:val>
                                        </p:tav>
                                        <p:tav tm="100000">
                                          <p:val>
                                            <p:strVal val="ppt_x"/>
                                          </p:val>
                                        </p:tav>
                                      </p:tavLst>
                                    </p:anim>
                                    <p:anim calcmode="lin" valueType="num">
                                      <p:cBhvr additive="base">
                                        <p:cTn id="19" dur="500"/>
                                        <p:tgtEl>
                                          <p:spTgt spid="27"/>
                                        </p:tgtEl>
                                        <p:attrNameLst>
                                          <p:attrName>ppt_y</p:attrName>
                                        </p:attrNameLst>
                                      </p:cBhvr>
                                      <p:tavLst>
                                        <p:tav tm="0">
                                          <p:val>
                                            <p:strVal val="ppt_y"/>
                                          </p:val>
                                        </p:tav>
                                        <p:tav tm="100000">
                                          <p:val>
                                            <p:strVal val="1+ppt_h/2"/>
                                          </p:val>
                                        </p:tav>
                                      </p:tavLst>
                                    </p:anim>
                                    <p:set>
                                      <p:cBhvr>
                                        <p:cTn id="20" dur="1" fill="hold">
                                          <p:stCondLst>
                                            <p:cond delay="499"/>
                                          </p:stCondLst>
                                        </p:cTn>
                                        <p:tgtEl>
                                          <p:spTgt spid="27"/>
                                        </p:tgtEl>
                                        <p:attrNameLst>
                                          <p:attrName>style.visibility</p:attrName>
                                        </p:attrNameLst>
                                      </p:cBhvr>
                                      <p:to>
                                        <p:strVal val="hidden"/>
                                      </p:to>
                                    </p:set>
                                  </p:childTnLst>
                                </p:cTn>
                              </p:par>
                              <p:par>
                                <p:cTn id="21" presetID="2" presetClass="exit" presetSubtype="4" fill="hold" nodeType="withEffect">
                                  <p:stCondLst>
                                    <p:cond delay="0"/>
                                  </p:stCondLst>
                                  <p:childTnLst>
                                    <p:anim calcmode="lin" valueType="num">
                                      <p:cBhvr additive="base">
                                        <p:cTn id="22" dur="500"/>
                                        <p:tgtEl>
                                          <p:spTgt spid="24"/>
                                        </p:tgtEl>
                                        <p:attrNameLst>
                                          <p:attrName>ppt_x</p:attrName>
                                        </p:attrNameLst>
                                      </p:cBhvr>
                                      <p:tavLst>
                                        <p:tav tm="0">
                                          <p:val>
                                            <p:strVal val="ppt_x"/>
                                          </p:val>
                                        </p:tav>
                                        <p:tav tm="100000">
                                          <p:val>
                                            <p:strVal val="ppt_x"/>
                                          </p:val>
                                        </p:tav>
                                      </p:tavLst>
                                    </p:anim>
                                    <p:anim calcmode="lin" valueType="num">
                                      <p:cBhvr additive="base">
                                        <p:cTn id="23" dur="500"/>
                                        <p:tgtEl>
                                          <p:spTgt spid="24"/>
                                        </p:tgtEl>
                                        <p:attrNameLst>
                                          <p:attrName>ppt_y</p:attrName>
                                        </p:attrNameLst>
                                      </p:cBhvr>
                                      <p:tavLst>
                                        <p:tav tm="0">
                                          <p:val>
                                            <p:strVal val="ppt_y"/>
                                          </p:val>
                                        </p:tav>
                                        <p:tav tm="100000">
                                          <p:val>
                                            <p:strVal val="1+ppt_h/2"/>
                                          </p:val>
                                        </p:tav>
                                      </p:tavLst>
                                    </p:anim>
                                    <p:set>
                                      <p:cBhvr>
                                        <p:cTn id="24" dur="1" fill="hold">
                                          <p:stCondLst>
                                            <p:cond delay="499"/>
                                          </p:stCondLst>
                                        </p:cTn>
                                        <p:tgtEl>
                                          <p:spTgt spid="2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Conclusion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1</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32</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B4026A9-A76D-4530-8CBB-40E2E70D3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E77514-DC42-B35F-EF8E-F7A1920D8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30460486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Conclusion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2</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33</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B4026A9-A76D-4530-8CBB-40E2E70D3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E77514-DC42-B35F-EF8E-F7A1920D8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28894194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Conclusion</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3</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34</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B4026A9-A76D-4530-8CBB-40E2E70D3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E77514-DC42-B35F-EF8E-F7A1920D8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34628935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Recommendations and Future Work</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1</a:t>
            </a:r>
          </a:p>
          <a:p>
            <a:r>
              <a:rPr lang="en-US" dirty="0">
                <a:latin typeface="Bahnschrift SemiBold Condensed" panose="020B0502040204020203" pitchFamily="34" charset="0"/>
              </a:rPr>
              <a:t>2</a:t>
            </a:r>
          </a:p>
          <a:p>
            <a:r>
              <a:rPr lang="en-US" dirty="0">
                <a:latin typeface="Bahnschrift SemiBold Condensed" panose="020B0502040204020203" pitchFamily="34" charset="0"/>
              </a:rPr>
              <a:t>3</a:t>
            </a:r>
          </a:p>
          <a:p>
            <a:r>
              <a:rPr lang="en-US" dirty="0">
                <a:latin typeface="Bahnschrift SemiBold Condensed" panose="020B0502040204020203" pitchFamily="34" charset="0"/>
              </a:rPr>
              <a:t>…</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35</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19775328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36</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A44A9828-F140-40C0-4346-54E82D29D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4148704D-BA52-32C1-891C-36308836C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20" name="Picture 19" descr="A yellow cube with white text and question marks&#10;&#10;Description automatically generated">
            <a:extLst>
              <a:ext uri="{FF2B5EF4-FFF2-40B4-BE49-F238E27FC236}">
                <a16:creationId xmlns:a16="http://schemas.microsoft.com/office/drawing/2014/main" id="{7561CFA0-0C87-E123-19B0-37733CC381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1080" y="2092960"/>
            <a:ext cx="2529840" cy="2529840"/>
          </a:xfrm>
          <a:prstGeom prst="rect">
            <a:avLst/>
          </a:prstGeom>
          <a:effectLst>
            <a:outerShdw dist="177800" dir="6360000" sx="1000" sy="1000" algn="ctr" rotWithShape="0">
              <a:srgbClr val="000000"/>
            </a:outerShdw>
            <a:reflection endPos="0" dir="5400000" sy="-100000" algn="bl" rotWithShape="0"/>
          </a:effectLst>
        </p:spPr>
      </p:pic>
    </p:spTree>
    <p:extLst>
      <p:ext uri="{BB962C8B-B14F-4D97-AF65-F5344CB8AC3E}">
        <p14:creationId xmlns:p14="http://schemas.microsoft.com/office/powerpoint/2010/main" val="3178885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graphicFrame>
        <p:nvGraphicFramePr>
          <p:cNvPr id="7" name="Content Placeholder 6">
            <a:extLst>
              <a:ext uri="{FF2B5EF4-FFF2-40B4-BE49-F238E27FC236}">
                <a16:creationId xmlns:a16="http://schemas.microsoft.com/office/drawing/2014/main" id="{34F0F5D2-D50C-81DF-5188-4B0044CCEB62}"/>
              </a:ext>
            </a:extLst>
          </p:cNvPr>
          <p:cNvGraphicFramePr>
            <a:graphicFrameLocks noGrp="1"/>
          </p:cNvGraphicFramePr>
          <p:nvPr>
            <p:ph idx="1"/>
            <p:extLst>
              <p:ext uri="{D42A27DB-BD31-4B8C-83A1-F6EECF244321}">
                <p14:modId xmlns:p14="http://schemas.microsoft.com/office/powerpoint/2010/main" val="4148766760"/>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37</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Word count below 900</a:t>
            </a:r>
          </a:p>
          <a:p>
            <a:r>
              <a:rPr lang="en-US" dirty="0">
                <a:latin typeface="Bahnschrift SemiBold Condensed" panose="020B0502040204020203" pitchFamily="34" charset="0"/>
              </a:rPr>
              <a:t>No special characters</a:t>
            </a:r>
          </a:p>
        </p:txBody>
      </p:sp>
      <p:pic>
        <p:nvPicPr>
          <p:cNvPr id="10" name="Picture 9">
            <a:extLst>
              <a:ext uri="{FF2B5EF4-FFF2-40B4-BE49-F238E27FC236}">
                <a16:creationId xmlns:a16="http://schemas.microsoft.com/office/drawing/2014/main" id="{72CF4D72-EA4C-6526-6622-100F59F31253}"/>
              </a:ext>
            </a:extLst>
          </p:cNvPr>
          <p:cNvPicPr>
            <a:picLocks noChangeAspect="1"/>
          </p:cNvPicPr>
          <p:nvPr/>
        </p:nvPicPr>
        <p:blipFill>
          <a:blip r:embed="rId9"/>
          <a:stretch>
            <a:fillRect/>
          </a:stretch>
        </p:blipFill>
        <p:spPr>
          <a:xfrm>
            <a:off x="6223000" y="1137557"/>
            <a:ext cx="4108998" cy="3858306"/>
          </a:xfrm>
          <a:prstGeom prst="rect">
            <a:avLst/>
          </a:prstGeom>
        </p:spPr>
      </p:pic>
      <p:sp>
        <p:nvSpPr>
          <p:cNvPr id="17" name="Rectangle 16">
            <a:extLst>
              <a:ext uri="{FF2B5EF4-FFF2-40B4-BE49-F238E27FC236}">
                <a16:creationId xmlns:a16="http://schemas.microsoft.com/office/drawing/2014/main" id="{5BFD2F71-56DE-FCD4-D10B-31B7A4107A88}"/>
              </a:ext>
            </a:extLst>
          </p:cNvPr>
          <p:cNvSpPr/>
          <p:nvPr/>
        </p:nvSpPr>
        <p:spPr>
          <a:xfrm>
            <a:off x="7706056" y="1975097"/>
            <a:ext cx="496248" cy="174426"/>
          </a:xfrm>
          <a:prstGeom prst="rect">
            <a:avLst/>
          </a:prstGeom>
          <a:solidFill>
            <a:srgbClr val="FFFF00">
              <a:alpha val="4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66B45D0-764A-7E21-FD07-E0864A365E4D}"/>
              </a:ext>
            </a:extLst>
          </p:cNvPr>
          <p:cNvSpPr/>
          <p:nvPr/>
        </p:nvSpPr>
        <p:spPr>
          <a:xfrm>
            <a:off x="7706188" y="2176610"/>
            <a:ext cx="496248" cy="174426"/>
          </a:xfrm>
          <a:prstGeom prst="rect">
            <a:avLst/>
          </a:prstGeom>
          <a:solidFill>
            <a:srgbClr val="FFFF00">
              <a:alpha val="4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F0A1FEC9-8D6D-F5FF-8C9E-2375077EBD80}"/>
              </a:ext>
            </a:extLst>
          </p:cNvPr>
          <p:cNvSpPr/>
          <p:nvPr/>
        </p:nvSpPr>
        <p:spPr>
          <a:xfrm>
            <a:off x="8202303" y="3581457"/>
            <a:ext cx="634621" cy="216470"/>
          </a:xfrm>
          <a:prstGeom prst="rect">
            <a:avLst/>
          </a:prstGeom>
          <a:solidFill>
            <a:srgbClr val="FFFF00">
              <a:alpha val="4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9A29DCE-D0CD-F179-52DA-6EEF6F73ABD4}"/>
              </a:ext>
            </a:extLst>
          </p:cNvPr>
          <p:cNvSpPr/>
          <p:nvPr/>
        </p:nvSpPr>
        <p:spPr>
          <a:xfrm>
            <a:off x="6223000" y="1962775"/>
            <a:ext cx="4108998" cy="21383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CFCAFE9-B790-6099-F31B-EEC957A11D3C}"/>
              </a:ext>
            </a:extLst>
          </p:cNvPr>
          <p:cNvSpPr/>
          <p:nvPr/>
        </p:nvSpPr>
        <p:spPr>
          <a:xfrm>
            <a:off x="6223000" y="2181781"/>
            <a:ext cx="4108998" cy="19789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1D46088-D0FB-DF45-15A9-0A45A3F59A32}"/>
              </a:ext>
            </a:extLst>
          </p:cNvPr>
          <p:cNvSpPr/>
          <p:nvPr/>
        </p:nvSpPr>
        <p:spPr>
          <a:xfrm>
            <a:off x="6223000" y="3573933"/>
            <a:ext cx="4108998" cy="21474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AE88E7DA-0A59-F833-C24B-6F35BC37AAFA}"/>
              </a:ext>
            </a:extLst>
          </p:cNvPr>
          <p:cNvGrpSpPr/>
          <p:nvPr/>
        </p:nvGrpSpPr>
        <p:grpSpPr>
          <a:xfrm>
            <a:off x="838200" y="5638913"/>
            <a:ext cx="3520440" cy="545193"/>
            <a:chOff x="4621" y="0"/>
            <a:chExt cx="4040906" cy="545193"/>
          </a:xfrm>
        </p:grpSpPr>
        <p:sp>
          <p:nvSpPr>
            <p:cNvPr id="21" name="Arrow: Pentagon 20">
              <a:extLst>
                <a:ext uri="{FF2B5EF4-FFF2-40B4-BE49-F238E27FC236}">
                  <a16:creationId xmlns:a16="http://schemas.microsoft.com/office/drawing/2014/main" id="{13520A78-4C80-011D-E140-30C36ACD580E}"/>
                </a:ext>
              </a:extLst>
            </p:cNvPr>
            <p:cNvSpPr/>
            <p:nvPr/>
          </p:nvSpPr>
          <p:spPr>
            <a:xfrm>
              <a:off x="4621" y="0"/>
              <a:ext cx="4040906" cy="545193"/>
            </a:xfrm>
            <a:prstGeom prst="homePlate">
              <a:avLst/>
            </a:prstGeom>
            <a:solidFill>
              <a:srgbClr val="45BD98"/>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2" name="Arrow: Pentagon 4">
              <a:extLst>
                <a:ext uri="{FF2B5EF4-FFF2-40B4-BE49-F238E27FC236}">
                  <a16:creationId xmlns:a16="http://schemas.microsoft.com/office/drawing/2014/main" id="{0419DDD9-22A8-4A22-503E-9485615C46DE}"/>
                </a:ext>
              </a:extLst>
            </p:cNvPr>
            <p:cNvSpPr txBox="1"/>
            <p:nvPr/>
          </p:nvSpPr>
          <p:spPr>
            <a:xfrm>
              <a:off x="4621" y="0"/>
              <a:ext cx="3904608" cy="5451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Prompt Qualification</a:t>
              </a:r>
            </a:p>
          </p:txBody>
        </p:sp>
      </p:grpSp>
    </p:spTree>
    <p:extLst>
      <p:ext uri="{BB962C8B-B14F-4D97-AF65-F5344CB8AC3E}">
        <p14:creationId xmlns:p14="http://schemas.microsoft.com/office/powerpoint/2010/main" val="3879471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11" grpId="0" animBg="1"/>
      <p:bldP spid="12" grpId="0" animBg="1"/>
      <p:bldP spid="13"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38</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Bahnschrift SemiBold Condensed" panose="020B0502040204020203" pitchFamily="34" charset="0"/>
            </a:endParaRPr>
          </a:p>
        </p:txBody>
      </p:sp>
      <p:graphicFrame>
        <p:nvGraphicFramePr>
          <p:cNvPr id="16" name="Content Placeholder 6">
            <a:extLst>
              <a:ext uri="{FF2B5EF4-FFF2-40B4-BE49-F238E27FC236}">
                <a16:creationId xmlns:a16="http://schemas.microsoft.com/office/drawing/2014/main" id="{7140C4B4-87A1-7248-8737-8C30C0D3BB5D}"/>
              </a:ext>
            </a:extLst>
          </p:cNvPr>
          <p:cNvGraphicFramePr>
            <a:graphicFrameLocks/>
          </p:cNvGraphicFramePr>
          <p:nvPr>
            <p:extLst>
              <p:ext uri="{D42A27DB-BD31-4B8C-83A1-F6EECF244321}">
                <p14:modId xmlns:p14="http://schemas.microsoft.com/office/powerpoint/2010/main" val="1990968664"/>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7" name="Content Placeholder 16">
            <a:extLst>
              <a:ext uri="{FF2B5EF4-FFF2-40B4-BE49-F238E27FC236}">
                <a16:creationId xmlns:a16="http://schemas.microsoft.com/office/drawing/2014/main" id="{18364249-64E7-BC5C-AAB4-69B6BAAD55AA}"/>
              </a:ext>
            </a:extLst>
          </p:cNvPr>
          <p:cNvPicPr>
            <a:picLocks noGrp="1" noChangeAspect="1"/>
          </p:cNvPicPr>
          <p:nvPr>
            <p:ph idx="1"/>
          </p:nvPr>
        </p:nvPicPr>
        <p:blipFill>
          <a:blip r:embed="rId10"/>
          <a:stretch>
            <a:fillRect/>
          </a:stretch>
        </p:blipFill>
        <p:spPr>
          <a:xfrm>
            <a:off x="838200" y="1252537"/>
            <a:ext cx="10515600" cy="4087357"/>
          </a:xfrm>
          <a:prstGeom prst="rect">
            <a:avLst/>
          </a:prstGeom>
        </p:spPr>
      </p:pic>
      <p:pic>
        <p:nvPicPr>
          <p:cNvPr id="19" name="Picture 18">
            <a:extLst>
              <a:ext uri="{FF2B5EF4-FFF2-40B4-BE49-F238E27FC236}">
                <a16:creationId xmlns:a16="http://schemas.microsoft.com/office/drawing/2014/main" id="{EDAB7F7C-37AD-5A69-F7B3-6776C7B4121F}"/>
              </a:ext>
            </a:extLst>
          </p:cNvPr>
          <p:cNvPicPr>
            <a:picLocks noChangeAspect="1"/>
          </p:cNvPicPr>
          <p:nvPr/>
        </p:nvPicPr>
        <p:blipFill>
          <a:blip r:embed="rId11"/>
          <a:stretch>
            <a:fillRect/>
          </a:stretch>
        </p:blipFill>
        <p:spPr>
          <a:xfrm>
            <a:off x="12712926" y="2224906"/>
            <a:ext cx="2795674" cy="2408187"/>
          </a:xfrm>
          <a:prstGeom prst="rect">
            <a:avLst/>
          </a:prstGeom>
        </p:spPr>
      </p:pic>
    </p:spTree>
    <p:extLst>
      <p:ext uri="{BB962C8B-B14F-4D97-AF65-F5344CB8AC3E}">
        <p14:creationId xmlns:p14="http://schemas.microsoft.com/office/powerpoint/2010/main" val="157473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39</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Response Gathering</a:t>
            </a:r>
          </a:p>
          <a:p>
            <a:pPr lvl="1"/>
            <a:r>
              <a:rPr lang="en-US" dirty="0">
                <a:latin typeface="Bahnschrift SemiBold Condensed" panose="020B0502040204020203" pitchFamily="34" charset="0"/>
              </a:rPr>
              <a:t>Send prompt to GPT-3.5 through the API</a:t>
            </a:r>
          </a:p>
          <a:p>
            <a:pPr lvl="1"/>
            <a:r>
              <a:rPr lang="en-US" dirty="0">
                <a:latin typeface="Bahnschrift SemiBold Condensed" panose="020B0502040204020203" pitchFamily="34" charset="0"/>
              </a:rPr>
              <a:t>Code extraction: discuss the complications</a:t>
            </a:r>
          </a:p>
          <a:p>
            <a:pPr lvl="1"/>
            <a:r>
              <a:rPr lang="en-US" dirty="0">
                <a:latin typeface="Bahnschrift SemiBold Condensed" panose="020B0502040204020203" pitchFamily="34" charset="0"/>
              </a:rPr>
              <a:t>Text to XML</a:t>
            </a:r>
          </a:p>
        </p:txBody>
      </p:sp>
      <p:graphicFrame>
        <p:nvGraphicFramePr>
          <p:cNvPr id="11" name="Content Placeholder 6">
            <a:extLst>
              <a:ext uri="{FF2B5EF4-FFF2-40B4-BE49-F238E27FC236}">
                <a16:creationId xmlns:a16="http://schemas.microsoft.com/office/drawing/2014/main" id="{29191465-D656-6792-0ED2-B0F1B4795E47}"/>
              </a:ext>
            </a:extLst>
          </p:cNvPr>
          <p:cNvGraphicFramePr>
            <a:graphicFrameLocks/>
          </p:cNvGraphicFramePr>
          <p:nvPr>
            <p:extLst>
              <p:ext uri="{D42A27DB-BD31-4B8C-83A1-F6EECF244321}">
                <p14:modId xmlns:p14="http://schemas.microsoft.com/office/powerpoint/2010/main" val="3845609200"/>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05511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Why Wouldn’t They Be: Give Users Control Over Content</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pPr lvl="1"/>
            <a:r>
              <a:rPr lang="en-US" dirty="0">
                <a:latin typeface="Bahnschrift SemiBold Condensed" panose="020B0502040204020203" pitchFamily="34" charset="0"/>
              </a:rPr>
              <a:t>Music Gen by Meta</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9" name="musicGeb">
            <a:hlinkClick r:id="" action="ppaction://media"/>
            <a:extLst>
              <a:ext uri="{FF2B5EF4-FFF2-40B4-BE49-F238E27FC236}">
                <a16:creationId xmlns:a16="http://schemas.microsoft.com/office/drawing/2014/main" id="{8E79540E-F3AD-50BD-0CAC-94551FEAFF1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343825" y="2319797"/>
            <a:ext cx="9673643" cy="3350753"/>
          </a:xfrm>
          <a:prstGeom prst="rect">
            <a:avLst/>
          </a:prstGeom>
        </p:spPr>
      </p:pic>
      <p:pic>
        <p:nvPicPr>
          <p:cNvPr id="13" name="Picture 12" descr="A child with a surprised expression&#10;&#10;Description automatically generated">
            <a:extLst>
              <a:ext uri="{FF2B5EF4-FFF2-40B4-BE49-F238E27FC236}">
                <a16:creationId xmlns:a16="http://schemas.microsoft.com/office/drawing/2014/main" id="{F7A02F59-A7AF-3E2C-3349-14BE4EB3FA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76083" y="1805950"/>
            <a:ext cx="2839833" cy="4133933"/>
          </a:xfrm>
          <a:prstGeom prst="rect">
            <a:avLst/>
          </a:prstGeom>
        </p:spPr>
      </p:pic>
      <p:pic>
        <p:nvPicPr>
          <p:cNvPr id="15" name="Picture 14" descr="A blue infinity symbol on a black background&#10;&#10;Description automatically generated">
            <a:extLst>
              <a:ext uri="{FF2B5EF4-FFF2-40B4-BE49-F238E27FC236}">
                <a16:creationId xmlns:a16="http://schemas.microsoft.com/office/drawing/2014/main" id="{EAFCFCAC-1D44-8409-2C81-62676D4A5A1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5811407" y="2637590"/>
            <a:ext cx="569184" cy="320261"/>
          </a:xfrm>
          <a:prstGeom prst="rect">
            <a:avLst/>
          </a:prstGeom>
        </p:spPr>
      </p:pic>
    </p:spTree>
    <p:extLst>
      <p:ext uri="{BB962C8B-B14F-4D97-AF65-F5344CB8AC3E}">
        <p14:creationId xmlns:p14="http://schemas.microsoft.com/office/powerpoint/2010/main" val="1652277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64"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inVertical)">
                                      <p:cBhvr>
                                        <p:cTn id="11" dur="500"/>
                                        <p:tgtEl>
                                          <p:spTgt spid="13"/>
                                        </p:tgtEl>
                                      </p:cBhvr>
                                    </p:animEffect>
                                  </p:childTnLst>
                                </p:cTn>
                              </p:par>
                              <p:par>
                                <p:cTn id="12" presetID="16" presetClass="entr" presetSubtype="21"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barn(inVertical)">
                                      <p:cBhvr>
                                        <p:cTn id="1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9"/>
                </p:tgtEl>
              </p:cMediaNode>
            </p:video>
            <p:seq concurrent="1" nextAc="seek">
              <p:cTn id="16" restart="whenNotActive" fill="hold" evtFilter="cancelBubble" nodeType="interactiveSeq">
                <p:stCondLst>
                  <p:cond evt="onClick" delay="0">
                    <p:tgtEl>
                      <p:spTgt spid="9"/>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40</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Code extraction: details</a:t>
            </a:r>
          </a:p>
        </p:txBody>
      </p:sp>
      <p:graphicFrame>
        <p:nvGraphicFramePr>
          <p:cNvPr id="10" name="Content Placeholder 6">
            <a:extLst>
              <a:ext uri="{FF2B5EF4-FFF2-40B4-BE49-F238E27FC236}">
                <a16:creationId xmlns:a16="http://schemas.microsoft.com/office/drawing/2014/main" id="{80B0F3D3-6D17-DF53-4019-53099281E324}"/>
              </a:ext>
            </a:extLst>
          </p:cNvPr>
          <p:cNvGraphicFramePr>
            <a:graphicFrameLocks/>
          </p:cNvGraphicFramePr>
          <p:nvPr>
            <p:extLst>
              <p:ext uri="{D42A27DB-BD31-4B8C-83A1-F6EECF244321}">
                <p14:modId xmlns:p14="http://schemas.microsoft.com/office/powerpoint/2010/main" val="160101853"/>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908254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41</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Text to XML: details</a:t>
            </a:r>
          </a:p>
        </p:txBody>
      </p:sp>
      <p:graphicFrame>
        <p:nvGraphicFramePr>
          <p:cNvPr id="10" name="Content Placeholder 6">
            <a:extLst>
              <a:ext uri="{FF2B5EF4-FFF2-40B4-BE49-F238E27FC236}">
                <a16:creationId xmlns:a16="http://schemas.microsoft.com/office/drawing/2014/main" id="{2D051200-F5F7-B6D1-A39C-896BEEA865D5}"/>
              </a:ext>
            </a:extLst>
          </p:cNvPr>
          <p:cNvGraphicFramePr>
            <a:graphicFrameLocks/>
          </p:cNvGraphicFramePr>
          <p:nvPr>
            <p:extLst>
              <p:ext uri="{D42A27DB-BD31-4B8C-83A1-F6EECF244321}">
                <p14:modId xmlns:p14="http://schemas.microsoft.com/office/powerpoint/2010/main" val="3263743992"/>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677754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42</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Modified Science Birds: details</a:t>
            </a:r>
          </a:p>
          <a:p>
            <a:pPr lvl="1"/>
            <a:r>
              <a:rPr lang="en-US" dirty="0">
                <a:latin typeface="Bahnschrift SemiBold Condensed" panose="020B0502040204020203" pitchFamily="34" charset="0"/>
              </a:rPr>
              <a:t>XML file are levels in Unity</a:t>
            </a:r>
          </a:p>
        </p:txBody>
      </p:sp>
      <p:graphicFrame>
        <p:nvGraphicFramePr>
          <p:cNvPr id="10" name="Content Placeholder 6">
            <a:extLst>
              <a:ext uri="{FF2B5EF4-FFF2-40B4-BE49-F238E27FC236}">
                <a16:creationId xmlns:a16="http://schemas.microsoft.com/office/drawing/2014/main" id="{5D25666A-235F-B9DB-E50E-36EE82E31363}"/>
              </a:ext>
            </a:extLst>
          </p:cNvPr>
          <p:cNvGraphicFramePr>
            <a:graphicFrameLocks/>
          </p:cNvGraphicFramePr>
          <p:nvPr>
            <p:extLst>
              <p:ext uri="{D42A27DB-BD31-4B8C-83A1-F6EECF244321}">
                <p14:modId xmlns:p14="http://schemas.microsoft.com/office/powerpoint/2010/main" val="1266351760"/>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22805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43</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Stability</a:t>
            </a:r>
          </a:p>
        </p:txBody>
      </p:sp>
      <p:pic>
        <p:nvPicPr>
          <p:cNvPr id="9" name="Picture 8">
            <a:extLst>
              <a:ext uri="{FF2B5EF4-FFF2-40B4-BE49-F238E27FC236}">
                <a16:creationId xmlns:a16="http://schemas.microsoft.com/office/drawing/2014/main" id="{83E7B6CA-1068-9C4F-DAC1-87B780AF2919}"/>
              </a:ext>
            </a:extLst>
          </p:cNvPr>
          <p:cNvPicPr>
            <a:picLocks noChangeAspect="1"/>
          </p:cNvPicPr>
          <p:nvPr/>
        </p:nvPicPr>
        <p:blipFill>
          <a:blip r:embed="rId5"/>
          <a:stretch>
            <a:fillRect/>
          </a:stretch>
        </p:blipFill>
        <p:spPr>
          <a:xfrm>
            <a:off x="2792185" y="2851118"/>
            <a:ext cx="6607629" cy="996227"/>
          </a:xfrm>
          <a:prstGeom prst="rect">
            <a:avLst/>
          </a:prstGeom>
        </p:spPr>
      </p:pic>
      <p:graphicFrame>
        <p:nvGraphicFramePr>
          <p:cNvPr id="12" name="Content Placeholder 6">
            <a:extLst>
              <a:ext uri="{FF2B5EF4-FFF2-40B4-BE49-F238E27FC236}">
                <a16:creationId xmlns:a16="http://schemas.microsoft.com/office/drawing/2014/main" id="{DC3F939C-311F-8A44-365C-4B9CCBFEE539}"/>
              </a:ext>
            </a:extLst>
          </p:cNvPr>
          <p:cNvGraphicFramePr>
            <a:graphicFrameLocks/>
          </p:cNvGraphicFramePr>
          <p:nvPr>
            <p:extLst>
              <p:ext uri="{D42A27DB-BD31-4B8C-83A1-F6EECF244321}">
                <p14:modId xmlns:p14="http://schemas.microsoft.com/office/powerpoint/2010/main" val="3417837820"/>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539017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44</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Similarity</a:t>
            </a:r>
          </a:p>
          <a:p>
            <a:endParaRPr lang="en-US" dirty="0">
              <a:latin typeface="Bahnschrift SemiBold Condensed" panose="020B0502040204020203" pitchFamily="34" charset="0"/>
            </a:endParaRPr>
          </a:p>
          <a:p>
            <a:pPr algn="l"/>
            <a:r>
              <a:rPr lang="en-US" i="0" dirty="0">
                <a:solidFill>
                  <a:srgbClr val="000000"/>
                </a:solidFill>
                <a:effectLst/>
                <a:latin typeface="Bahnschrift SemiBold Condensed" panose="020B0502040204020203" pitchFamily="34" charset="0"/>
              </a:rPr>
              <a:t>A fine-tuned Vision Transformer</a:t>
            </a:r>
            <a:br>
              <a:rPr lang="en-US" i="0" dirty="0">
                <a:solidFill>
                  <a:srgbClr val="000000"/>
                </a:solidFill>
                <a:effectLst/>
                <a:latin typeface="Bahnschrift SemiBold Condensed" panose="020B0502040204020203" pitchFamily="34" charset="0"/>
              </a:rPr>
            </a:br>
            <a:r>
              <a:rPr lang="en-US" i="0" dirty="0">
                <a:solidFill>
                  <a:srgbClr val="000000"/>
                </a:solidFill>
                <a:effectLst/>
                <a:latin typeface="Bahnschrift SemiBold Condensed" panose="020B0502040204020203" pitchFamily="34" charset="0"/>
              </a:rPr>
              <a:t>trained </a:t>
            </a:r>
            <a:r>
              <a:rPr lang="en-US" dirty="0">
                <a:solidFill>
                  <a:srgbClr val="000000"/>
                </a:solidFill>
                <a:latin typeface="Bahnschrift SemiBold Condensed" panose="020B0502040204020203" pitchFamily="34" charset="0"/>
              </a:rPr>
              <a:t>on </a:t>
            </a:r>
            <a:r>
              <a:rPr lang="en-US" i="0" dirty="0">
                <a:solidFill>
                  <a:srgbClr val="000000"/>
                </a:solidFill>
                <a:effectLst/>
                <a:latin typeface="Bahnschrift SemiBold Condensed" panose="020B0502040204020203" pitchFamily="34" charset="0"/>
              </a:rPr>
              <a:t>NIST Special Database 19</a:t>
            </a:r>
          </a:p>
        </p:txBody>
      </p:sp>
      <p:pic>
        <p:nvPicPr>
          <p:cNvPr id="9" name="Picture 8">
            <a:extLst>
              <a:ext uri="{FF2B5EF4-FFF2-40B4-BE49-F238E27FC236}">
                <a16:creationId xmlns:a16="http://schemas.microsoft.com/office/drawing/2014/main" id="{ADA16F8D-C1FA-47D8-CD4C-695BECAF026B}"/>
              </a:ext>
            </a:extLst>
          </p:cNvPr>
          <p:cNvPicPr>
            <a:picLocks noChangeAspect="1"/>
          </p:cNvPicPr>
          <p:nvPr/>
        </p:nvPicPr>
        <p:blipFill>
          <a:blip r:embed="rId4"/>
          <a:stretch>
            <a:fillRect/>
          </a:stretch>
        </p:blipFill>
        <p:spPr>
          <a:xfrm>
            <a:off x="6114414" y="1008063"/>
            <a:ext cx="4992371" cy="3743326"/>
          </a:xfrm>
          <a:prstGeom prst="rect">
            <a:avLst/>
          </a:prstGeom>
        </p:spPr>
      </p:pic>
      <p:graphicFrame>
        <p:nvGraphicFramePr>
          <p:cNvPr id="12" name="Content Placeholder 6">
            <a:extLst>
              <a:ext uri="{FF2B5EF4-FFF2-40B4-BE49-F238E27FC236}">
                <a16:creationId xmlns:a16="http://schemas.microsoft.com/office/drawing/2014/main" id="{6EC6A660-625A-4730-3E11-B38FDB610174}"/>
              </a:ext>
            </a:extLst>
          </p:cNvPr>
          <p:cNvGraphicFramePr>
            <a:graphicFrameLocks/>
          </p:cNvGraphicFramePr>
          <p:nvPr>
            <p:extLst>
              <p:ext uri="{D42A27DB-BD31-4B8C-83A1-F6EECF244321}">
                <p14:modId xmlns:p14="http://schemas.microsoft.com/office/powerpoint/2010/main" val="943861250"/>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7" name="Picture 16" descr="A close-up of a black and white background&#10;&#10;Description automatically generated">
            <a:extLst>
              <a:ext uri="{FF2B5EF4-FFF2-40B4-BE49-F238E27FC236}">
                <a16:creationId xmlns:a16="http://schemas.microsoft.com/office/drawing/2014/main" id="{81AC6703-BE11-4ABC-9C12-5E550D150C4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17657" y="2252830"/>
            <a:ext cx="3799114" cy="2970907"/>
          </a:xfrm>
          <a:prstGeom prst="rect">
            <a:avLst/>
          </a:prstGeom>
        </p:spPr>
      </p:pic>
    </p:spTree>
    <p:extLst>
      <p:ext uri="{BB962C8B-B14F-4D97-AF65-F5344CB8AC3E}">
        <p14:creationId xmlns:p14="http://schemas.microsoft.com/office/powerpoint/2010/main" val="21423316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45</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Score and Rank</a:t>
            </a:r>
          </a:p>
        </p:txBody>
      </p:sp>
      <p:pic>
        <p:nvPicPr>
          <p:cNvPr id="11" name="Picture 10">
            <a:extLst>
              <a:ext uri="{FF2B5EF4-FFF2-40B4-BE49-F238E27FC236}">
                <a16:creationId xmlns:a16="http://schemas.microsoft.com/office/drawing/2014/main" id="{49F21D84-6F46-CE35-6146-2B85105A1715}"/>
              </a:ext>
            </a:extLst>
          </p:cNvPr>
          <p:cNvPicPr>
            <a:picLocks noChangeAspect="1"/>
          </p:cNvPicPr>
          <p:nvPr/>
        </p:nvPicPr>
        <p:blipFill>
          <a:blip r:embed="rId4"/>
          <a:stretch>
            <a:fillRect/>
          </a:stretch>
        </p:blipFill>
        <p:spPr>
          <a:xfrm>
            <a:off x="3044599" y="1912137"/>
            <a:ext cx="5337402" cy="580011"/>
          </a:xfrm>
          <a:prstGeom prst="rect">
            <a:avLst/>
          </a:prstGeom>
        </p:spPr>
      </p:pic>
      <p:pic>
        <p:nvPicPr>
          <p:cNvPr id="13" name="Picture 12">
            <a:extLst>
              <a:ext uri="{FF2B5EF4-FFF2-40B4-BE49-F238E27FC236}">
                <a16:creationId xmlns:a16="http://schemas.microsoft.com/office/drawing/2014/main" id="{91C58499-27DC-1E44-A58E-DAC2D47E4174}"/>
              </a:ext>
            </a:extLst>
          </p:cNvPr>
          <p:cNvPicPr>
            <a:picLocks noChangeAspect="1"/>
          </p:cNvPicPr>
          <p:nvPr/>
        </p:nvPicPr>
        <p:blipFill>
          <a:blip r:embed="rId5"/>
          <a:stretch>
            <a:fillRect/>
          </a:stretch>
        </p:blipFill>
        <p:spPr>
          <a:xfrm>
            <a:off x="2783341" y="2773052"/>
            <a:ext cx="5859917" cy="794131"/>
          </a:xfrm>
          <a:prstGeom prst="rect">
            <a:avLst/>
          </a:prstGeom>
        </p:spPr>
      </p:pic>
      <p:pic>
        <p:nvPicPr>
          <p:cNvPr id="15" name="Picture 14">
            <a:extLst>
              <a:ext uri="{FF2B5EF4-FFF2-40B4-BE49-F238E27FC236}">
                <a16:creationId xmlns:a16="http://schemas.microsoft.com/office/drawing/2014/main" id="{0858FE9A-CCB9-5B65-40F8-141F8A47B8B5}"/>
              </a:ext>
            </a:extLst>
          </p:cNvPr>
          <p:cNvPicPr>
            <a:picLocks noChangeAspect="1"/>
          </p:cNvPicPr>
          <p:nvPr/>
        </p:nvPicPr>
        <p:blipFill>
          <a:blip r:embed="rId6"/>
          <a:stretch>
            <a:fillRect/>
          </a:stretch>
        </p:blipFill>
        <p:spPr>
          <a:xfrm>
            <a:off x="2006600" y="3983503"/>
            <a:ext cx="7819572" cy="750265"/>
          </a:xfrm>
          <a:prstGeom prst="rect">
            <a:avLst/>
          </a:prstGeom>
        </p:spPr>
      </p:pic>
      <p:graphicFrame>
        <p:nvGraphicFramePr>
          <p:cNvPr id="18" name="Content Placeholder 6">
            <a:extLst>
              <a:ext uri="{FF2B5EF4-FFF2-40B4-BE49-F238E27FC236}">
                <a16:creationId xmlns:a16="http://schemas.microsoft.com/office/drawing/2014/main" id="{4A84BBB4-2210-2EDC-5BBF-9D92F3A7E0DB}"/>
              </a:ext>
            </a:extLst>
          </p:cNvPr>
          <p:cNvGraphicFramePr>
            <a:graphicFrameLocks/>
          </p:cNvGraphicFramePr>
          <p:nvPr>
            <p:extLst>
              <p:ext uri="{D42A27DB-BD31-4B8C-83A1-F6EECF244321}">
                <p14:modId xmlns:p14="http://schemas.microsoft.com/office/powerpoint/2010/main" val="2911685699"/>
              </p:ext>
            </p:extLst>
          </p:nvPr>
        </p:nvGraphicFramePr>
        <p:xfrm>
          <a:off x="838200" y="5631770"/>
          <a:ext cx="10515600" cy="54519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19" name="Group 18">
            <a:extLst>
              <a:ext uri="{FF2B5EF4-FFF2-40B4-BE49-F238E27FC236}">
                <a16:creationId xmlns:a16="http://schemas.microsoft.com/office/drawing/2014/main" id="{C3A89139-7F87-5E14-703F-9D889D5EE570}"/>
              </a:ext>
            </a:extLst>
          </p:cNvPr>
          <p:cNvGrpSpPr/>
          <p:nvPr/>
        </p:nvGrpSpPr>
        <p:grpSpPr>
          <a:xfrm>
            <a:off x="7312894" y="5631317"/>
            <a:ext cx="4040906" cy="545193"/>
            <a:chOff x="6470072" y="0"/>
            <a:chExt cx="4040906" cy="545193"/>
          </a:xfrm>
        </p:grpSpPr>
        <p:sp>
          <p:nvSpPr>
            <p:cNvPr id="20" name="Arrow: Chevron 19">
              <a:extLst>
                <a:ext uri="{FF2B5EF4-FFF2-40B4-BE49-F238E27FC236}">
                  <a16:creationId xmlns:a16="http://schemas.microsoft.com/office/drawing/2014/main" id="{D9DAEC7D-827D-834F-1B54-65D4859DBEBA}"/>
                </a:ext>
              </a:extLst>
            </p:cNvPr>
            <p:cNvSpPr/>
            <p:nvPr/>
          </p:nvSpPr>
          <p:spPr>
            <a:xfrm>
              <a:off x="6470072" y="0"/>
              <a:ext cx="4040906" cy="545193"/>
            </a:xfrm>
            <a:prstGeom prst="chevron">
              <a:avLst/>
            </a:prstGeom>
            <a:solidFill>
              <a:srgbClr val="45BD98"/>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1" name="Arrow: Chevron 4">
              <a:extLst>
                <a:ext uri="{FF2B5EF4-FFF2-40B4-BE49-F238E27FC236}">
                  <a16:creationId xmlns:a16="http://schemas.microsoft.com/office/drawing/2014/main" id="{BBAEEED9-470A-B2CF-9BD2-4666CB05E3BA}"/>
                </a:ext>
              </a:extLst>
            </p:cNvPr>
            <p:cNvSpPr txBox="1"/>
            <p:nvPr/>
          </p:nvSpPr>
          <p:spPr>
            <a:xfrm>
              <a:off x="6742669" y="0"/>
              <a:ext cx="3495713" cy="5451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Bahnschrift SemiBold Condensed" panose="020B0502040204020203" pitchFamily="34" charset="0"/>
                </a:rPr>
                <a:t>Level Evaluation</a:t>
              </a:r>
            </a:p>
          </p:txBody>
        </p:sp>
      </p:grpSp>
    </p:spTree>
    <p:extLst>
      <p:ext uri="{BB962C8B-B14F-4D97-AF65-F5344CB8AC3E}">
        <p14:creationId xmlns:p14="http://schemas.microsoft.com/office/powerpoint/2010/main" val="104974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ChatGPT4PCG Competition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46</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Results</a:t>
            </a:r>
          </a:p>
          <a:p>
            <a:pPr lvl="1"/>
            <a:endParaRPr lang="en-US" dirty="0">
              <a:latin typeface="Bahnschrift SemiBold Condensed" panose="020B0502040204020203" pitchFamily="34" charset="0"/>
            </a:endParaRPr>
          </a:p>
        </p:txBody>
      </p:sp>
      <p:pic>
        <p:nvPicPr>
          <p:cNvPr id="5" name="Picture 4">
            <a:extLst>
              <a:ext uri="{FF2B5EF4-FFF2-40B4-BE49-F238E27FC236}">
                <a16:creationId xmlns:a16="http://schemas.microsoft.com/office/drawing/2014/main" id="{35FD592E-8C7B-52D9-105A-1D3F1896A9EA}"/>
              </a:ext>
            </a:extLst>
          </p:cNvPr>
          <p:cNvPicPr>
            <a:picLocks noChangeAspect="1"/>
          </p:cNvPicPr>
          <p:nvPr/>
        </p:nvPicPr>
        <p:blipFill>
          <a:blip r:embed="rId4"/>
          <a:stretch>
            <a:fillRect/>
          </a:stretch>
        </p:blipFill>
        <p:spPr>
          <a:xfrm>
            <a:off x="6035040" y="442956"/>
            <a:ext cx="5405120" cy="5838864"/>
          </a:xfrm>
          <a:prstGeom prst="rect">
            <a:avLst/>
          </a:prstGeom>
        </p:spPr>
      </p:pic>
    </p:spTree>
    <p:extLst>
      <p:ext uri="{BB962C8B-B14F-4D97-AF65-F5344CB8AC3E}">
        <p14:creationId xmlns:p14="http://schemas.microsoft.com/office/powerpoint/2010/main" val="10866349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Post Mortem</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Motivation: Our first motivation was after seeing the results of the competition and seeing that our entry did not perform nearly as well as we expected. The entry </a:t>
            </a:r>
            <a:r>
              <a:rPr lang="en-US" dirty="0" err="1">
                <a:latin typeface="Bahnschrift SemiBold Condensed" panose="020B0502040204020203" pitchFamily="34" charset="0"/>
              </a:rPr>
              <a:t>Prompt_Wranglers</a:t>
            </a:r>
            <a:r>
              <a:rPr lang="en-US" dirty="0">
                <a:latin typeface="Bahnschrift SemiBold Condensed" panose="020B0502040204020203" pitchFamily="34" charset="0"/>
              </a:rPr>
              <a:t> score 0.00 in the competition.</a:t>
            </a:r>
          </a:p>
          <a:p>
            <a:r>
              <a:rPr lang="en-US" dirty="0">
                <a:latin typeface="Bahnschrift SemiBold Condensed" panose="020B0502040204020203" pitchFamily="34" charset="0"/>
              </a:rPr>
              <a:t>Our first investigation was to see what the other approaches did, and then we moved on to replication of the original competition.</a:t>
            </a:r>
          </a:p>
          <a:p>
            <a:r>
              <a:rPr lang="en-US" dirty="0">
                <a:latin typeface="Bahnschrift SemiBold Condensed" panose="020B0502040204020203" pitchFamily="34" charset="0"/>
              </a:rPr>
              <a:t>To our surprise </a:t>
            </a:r>
            <a:r>
              <a:rPr lang="en-US" dirty="0" err="1">
                <a:latin typeface="Bahnschrift SemiBold Condensed" panose="020B0502040204020203" pitchFamily="34" charset="0"/>
              </a:rPr>
              <a:t>Prompt_Wranglers</a:t>
            </a:r>
            <a:r>
              <a:rPr lang="en-US" dirty="0">
                <a:latin typeface="Bahnschrift SemiBold Condensed" panose="020B0502040204020203" pitchFamily="34" charset="0"/>
              </a:rPr>
              <a:t> did not score zero and managed to rank in the third place.</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47</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22785569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Post Mortem</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48</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3" name="Content Placeholder 4">
            <a:extLst>
              <a:ext uri="{FF2B5EF4-FFF2-40B4-BE49-F238E27FC236}">
                <a16:creationId xmlns:a16="http://schemas.microsoft.com/office/drawing/2014/main" id="{6708F9CF-0D01-8E0D-3DAE-E81073B6C132}"/>
              </a:ext>
            </a:extLst>
          </p:cNvPr>
          <p:cNvSpPr txBox="1">
            <a:spLocks/>
          </p:cNvSpPr>
          <p:nvPr/>
        </p:nvSpPr>
        <p:spPr>
          <a:xfrm>
            <a:off x="990600" y="1339850"/>
            <a:ext cx="10515600" cy="41522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Bold Condensed" panose="020B0502040204020203" pitchFamily="34" charset="0"/>
              </a:rPr>
              <a:t>Prompt engineering</a:t>
            </a:r>
          </a:p>
          <a:p>
            <a:pPr lvl="1"/>
            <a:r>
              <a:rPr lang="en-US" dirty="0">
                <a:latin typeface="Bahnschrift SemiBold Condensed" panose="020B0502040204020203" pitchFamily="34" charset="0"/>
              </a:rPr>
              <a:t>Chain of thought [?]</a:t>
            </a:r>
          </a:p>
          <a:p>
            <a:pPr lvl="1"/>
            <a:r>
              <a:rPr lang="en-US" dirty="0">
                <a:latin typeface="Bahnschrift SemiBold Condensed" panose="020B0502040204020203" pitchFamily="34" charset="0"/>
              </a:rPr>
              <a:t>Self consistency [?]</a:t>
            </a:r>
          </a:p>
          <a:p>
            <a:pPr lvl="1"/>
            <a:r>
              <a:rPr lang="en-US" dirty="0">
                <a:latin typeface="Bahnschrift SemiBold Condensed" panose="020B0502040204020203" pitchFamily="34" charset="0"/>
              </a:rPr>
              <a:t>Generated knowledge [?]</a:t>
            </a:r>
          </a:p>
        </p:txBody>
      </p:sp>
    </p:spTree>
    <p:extLst>
      <p:ext uri="{BB962C8B-B14F-4D97-AF65-F5344CB8AC3E}">
        <p14:creationId xmlns:p14="http://schemas.microsoft.com/office/powerpoint/2010/main" val="35742966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Post Mortem</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49</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397A617A-0427-45E0-4662-848EBCBA05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0E86A39-CF48-1D36-A330-F63A42BE87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8" name="Content Placeholder 4">
            <a:extLst>
              <a:ext uri="{FF2B5EF4-FFF2-40B4-BE49-F238E27FC236}">
                <a16:creationId xmlns:a16="http://schemas.microsoft.com/office/drawing/2014/main" id="{91D4E378-CBBE-DE24-B7B7-CF0B5FDD5B59}"/>
              </a:ext>
            </a:extLst>
          </p:cNvPr>
          <p:cNvSpPr txBox="1">
            <a:spLocks/>
          </p:cNvSpPr>
          <p:nvPr/>
        </p:nvSpPr>
        <p:spPr>
          <a:xfrm>
            <a:off x="838200" y="1187450"/>
            <a:ext cx="10515600" cy="49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Bahnschrift SemiBold Condensed" panose="020B0502040204020203" pitchFamily="34" charset="0"/>
            </a:endParaRPr>
          </a:p>
        </p:txBody>
      </p:sp>
      <p:pic>
        <p:nvPicPr>
          <p:cNvPr id="17" name="Content Placeholder 16">
            <a:extLst>
              <a:ext uri="{FF2B5EF4-FFF2-40B4-BE49-F238E27FC236}">
                <a16:creationId xmlns:a16="http://schemas.microsoft.com/office/drawing/2014/main" id="{18364249-64E7-BC5C-AAB4-69B6BAAD55AA}"/>
              </a:ext>
            </a:extLst>
          </p:cNvPr>
          <p:cNvPicPr>
            <a:picLocks noGrp="1" noChangeAspect="1"/>
          </p:cNvPicPr>
          <p:nvPr>
            <p:ph idx="1"/>
          </p:nvPr>
        </p:nvPicPr>
        <p:blipFill>
          <a:blip r:embed="rId5"/>
          <a:stretch>
            <a:fillRect/>
          </a:stretch>
        </p:blipFill>
        <p:spPr>
          <a:xfrm>
            <a:off x="441960" y="1552121"/>
            <a:ext cx="10515600" cy="4087357"/>
          </a:xfrm>
          <a:prstGeom prst="rect">
            <a:avLst/>
          </a:prstGeom>
        </p:spPr>
      </p:pic>
      <p:pic>
        <p:nvPicPr>
          <p:cNvPr id="10" name="Picture 9">
            <a:extLst>
              <a:ext uri="{FF2B5EF4-FFF2-40B4-BE49-F238E27FC236}">
                <a16:creationId xmlns:a16="http://schemas.microsoft.com/office/drawing/2014/main" id="{7366B4A8-F173-628B-6CDE-EA982E581763}"/>
              </a:ext>
            </a:extLst>
          </p:cNvPr>
          <p:cNvPicPr>
            <a:picLocks noChangeAspect="1"/>
          </p:cNvPicPr>
          <p:nvPr/>
        </p:nvPicPr>
        <p:blipFill>
          <a:blip r:embed="rId6"/>
          <a:stretch>
            <a:fillRect/>
          </a:stretch>
        </p:blipFill>
        <p:spPr>
          <a:xfrm>
            <a:off x="5982513" y="982071"/>
            <a:ext cx="4975047" cy="5374279"/>
          </a:xfrm>
          <a:prstGeom prst="rect">
            <a:avLst/>
          </a:prstGeom>
        </p:spPr>
      </p:pic>
    </p:spTree>
    <p:extLst>
      <p:ext uri="{BB962C8B-B14F-4D97-AF65-F5344CB8AC3E}">
        <p14:creationId xmlns:p14="http://schemas.microsoft.com/office/powerpoint/2010/main" val="647798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omputer&#10;&#10;Description automatically generated">
            <a:extLst>
              <a:ext uri="{FF2B5EF4-FFF2-40B4-BE49-F238E27FC236}">
                <a16:creationId xmlns:a16="http://schemas.microsoft.com/office/drawing/2014/main" id="{4A84BF25-BAAE-1AFB-10C6-CB9A3C3061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080867"/>
            <a:ext cx="10327858" cy="2505055"/>
          </a:xfrm>
          <a:prstGeom prst="rect">
            <a:avLst/>
          </a:prstGeom>
        </p:spPr>
      </p:pic>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Why Wouldn’t They Be: Give Users Control Over Content</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pPr lvl="1"/>
            <a:r>
              <a:rPr lang="en-US" dirty="0">
                <a:latin typeface="Bahnschrift SemiBold Condensed" panose="020B0502040204020203" pitchFamily="34" charset="0"/>
              </a:rPr>
              <a:t>Deep Dream Generator by Google</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12" name="Picture 11" descr="A person looking back at a city&#10;&#10;Description automatically generated">
            <a:extLst>
              <a:ext uri="{FF2B5EF4-FFF2-40B4-BE49-F238E27FC236}">
                <a16:creationId xmlns:a16="http://schemas.microsoft.com/office/drawing/2014/main" id="{92C3DFC6-084A-BACE-54DF-EA439918D1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73221" y="1896098"/>
            <a:ext cx="5059553" cy="3935208"/>
          </a:xfrm>
          <a:prstGeom prst="rect">
            <a:avLst/>
          </a:prstGeom>
        </p:spPr>
      </p:pic>
    </p:spTree>
    <p:extLst>
      <p:ext uri="{BB962C8B-B14F-4D97-AF65-F5344CB8AC3E}">
        <p14:creationId xmlns:p14="http://schemas.microsoft.com/office/powerpoint/2010/main" val="357099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randombar(horizontal)">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Post Mortem</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To investigate more in depth, we designed two sets of experiments:</a:t>
            </a:r>
          </a:p>
          <a:p>
            <a:pPr lvl="1"/>
            <a:r>
              <a:rPr lang="en-US" dirty="0">
                <a:latin typeface="Bahnschrift SemiBold Condensed" panose="020B0502040204020203" pitchFamily="34" charset="0"/>
              </a:rPr>
              <a:t>Replication</a:t>
            </a:r>
          </a:p>
          <a:p>
            <a:pPr lvl="1"/>
            <a:r>
              <a:rPr lang="en-US" dirty="0">
                <a:latin typeface="Bahnschrift SemiBold Condensed" panose="020B0502040204020203" pitchFamily="34" charset="0"/>
              </a:rPr>
              <a:t>Generalization</a:t>
            </a:r>
          </a:p>
          <a:p>
            <a:pPr lvl="2"/>
            <a:r>
              <a:rPr lang="en-US" dirty="0">
                <a:latin typeface="Bahnschrift SemiBold Condensed" panose="020B0502040204020203" pitchFamily="34" charset="0"/>
              </a:rPr>
              <a:t>Incorporating RAW score</a:t>
            </a:r>
            <a:br>
              <a:rPr lang="en-US" dirty="0"/>
            </a:br>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50</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3" name="Picture 2" descr="A computer game graphics&#10;&#10;Description automatically generated with medium confidence">
            <a:extLst>
              <a:ext uri="{FF2B5EF4-FFF2-40B4-BE49-F238E27FC236}">
                <a16:creationId xmlns:a16="http://schemas.microsoft.com/office/drawing/2014/main" id="{E4E6C38E-6AD0-C5F8-6909-46831D24F5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480" y="3082425"/>
            <a:ext cx="10944954" cy="2556485"/>
          </a:xfrm>
          <a:prstGeom prst="rect">
            <a:avLst/>
          </a:prstGeom>
        </p:spPr>
      </p:pic>
      <p:sp>
        <p:nvSpPr>
          <p:cNvPr id="9" name="Rectangle 8">
            <a:extLst>
              <a:ext uri="{FF2B5EF4-FFF2-40B4-BE49-F238E27FC236}">
                <a16:creationId xmlns:a16="http://schemas.microsoft.com/office/drawing/2014/main" id="{C4FA41DC-9061-086A-53A5-43C2A4B6BAD5}"/>
              </a:ext>
            </a:extLst>
          </p:cNvPr>
          <p:cNvSpPr/>
          <p:nvPr/>
        </p:nvSpPr>
        <p:spPr>
          <a:xfrm>
            <a:off x="2453640" y="3228634"/>
            <a:ext cx="736600" cy="2410276"/>
          </a:xfrm>
          <a:prstGeom prst="rect">
            <a:avLst/>
          </a:prstGeom>
          <a:solidFill>
            <a:srgbClr val="FFFF0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r>
              <a:rPr lang="en-US" dirty="0">
                <a:highlight>
                  <a:srgbClr val="FF0000"/>
                </a:highlight>
              </a:rPr>
              <a:t>1</a:t>
            </a:r>
          </a:p>
        </p:txBody>
      </p:sp>
      <p:sp>
        <p:nvSpPr>
          <p:cNvPr id="10" name="Rectangle 9">
            <a:extLst>
              <a:ext uri="{FF2B5EF4-FFF2-40B4-BE49-F238E27FC236}">
                <a16:creationId xmlns:a16="http://schemas.microsoft.com/office/drawing/2014/main" id="{F86375F0-E3FC-972F-7C8E-8D797D612650}"/>
              </a:ext>
            </a:extLst>
          </p:cNvPr>
          <p:cNvSpPr/>
          <p:nvPr/>
        </p:nvSpPr>
        <p:spPr>
          <a:xfrm>
            <a:off x="472440" y="3413811"/>
            <a:ext cx="1356360" cy="2225099"/>
          </a:xfrm>
          <a:prstGeom prst="rect">
            <a:avLst/>
          </a:prstGeom>
          <a:solidFill>
            <a:srgbClr val="FFFF0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r>
              <a:rPr lang="en-US" dirty="0">
                <a:highlight>
                  <a:srgbClr val="FF0000"/>
                </a:highlight>
              </a:rPr>
              <a:t>2</a:t>
            </a:r>
          </a:p>
        </p:txBody>
      </p:sp>
      <p:sp>
        <p:nvSpPr>
          <p:cNvPr id="11" name="Rectangle 10">
            <a:extLst>
              <a:ext uri="{FF2B5EF4-FFF2-40B4-BE49-F238E27FC236}">
                <a16:creationId xmlns:a16="http://schemas.microsoft.com/office/drawing/2014/main" id="{D111850F-7F4F-CEFB-8550-7DEBB134299B}"/>
              </a:ext>
            </a:extLst>
          </p:cNvPr>
          <p:cNvSpPr/>
          <p:nvPr/>
        </p:nvSpPr>
        <p:spPr>
          <a:xfrm>
            <a:off x="9738360" y="3432174"/>
            <a:ext cx="665480" cy="2206735"/>
          </a:xfrm>
          <a:prstGeom prst="rect">
            <a:avLst/>
          </a:prstGeom>
          <a:solidFill>
            <a:srgbClr val="FFFF0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endParaRPr lang="en-US" dirty="0">
              <a:highlight>
                <a:srgbClr val="FF0000"/>
              </a:highlight>
            </a:endParaRPr>
          </a:p>
          <a:p>
            <a:pPr algn="ctr"/>
            <a:r>
              <a:rPr lang="en-US" dirty="0">
                <a:highlight>
                  <a:srgbClr val="FF0000"/>
                </a:highlight>
              </a:rPr>
              <a:t>3</a:t>
            </a:r>
          </a:p>
        </p:txBody>
      </p:sp>
    </p:spTree>
    <p:extLst>
      <p:ext uri="{BB962C8B-B14F-4D97-AF65-F5344CB8AC3E}">
        <p14:creationId xmlns:p14="http://schemas.microsoft.com/office/powerpoint/2010/main" val="3562681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Describe the experiments</a:t>
            </a:r>
          </a:p>
          <a:p>
            <a:pPr lvl="1"/>
            <a:r>
              <a:rPr lang="en-US" dirty="0">
                <a:latin typeface="Bahnschrift SemiBold Condensed" panose="020B0502040204020203" pitchFamily="34" charset="0"/>
              </a:rPr>
              <a:t>Replication: </a:t>
            </a:r>
            <a:r>
              <a:rPr lang="en-US" sz="1800" b="0" i="0" dirty="0">
                <a:solidFill>
                  <a:srgbClr val="000000"/>
                </a:solidFill>
                <a:effectLst/>
                <a:latin typeface="Bahnschrift SemiBold Condensed" panose="020B0502040204020203" pitchFamily="34" charset="0"/>
              </a:rPr>
              <a:t>The </a:t>
            </a:r>
            <a:r>
              <a:rPr lang="en-US" sz="1800" b="1" i="0" dirty="0">
                <a:solidFill>
                  <a:srgbClr val="000000"/>
                </a:solidFill>
                <a:effectLst/>
                <a:latin typeface="Bahnschrift SemiBold Condensed" panose="020B0502040204020203" pitchFamily="34" charset="0"/>
              </a:rPr>
              <a:t>replication experiment </a:t>
            </a:r>
            <a:r>
              <a:rPr lang="en-US" sz="1800" b="0" i="0" dirty="0">
                <a:solidFill>
                  <a:srgbClr val="000000"/>
                </a:solidFill>
                <a:effectLst/>
                <a:latin typeface="Bahnschrift SemiBold Condensed" panose="020B0502040204020203" pitchFamily="34" charset="0"/>
              </a:rPr>
              <a:t>investigates whether the original prompts achieve approximately the same scores six months after the competition</a:t>
            </a:r>
            <a:r>
              <a:rPr lang="en-US" dirty="0">
                <a:latin typeface="Bahnschrift SemiBold Condensed" panose="020B0502040204020203" pitchFamily="34" charset="0"/>
              </a:rPr>
              <a:t> (N=10)</a:t>
            </a:r>
          </a:p>
          <a:p>
            <a:pPr lvl="2"/>
            <a:r>
              <a:rPr lang="en-US" dirty="0">
                <a:latin typeface="Bahnschrift SemiBold Condensed" panose="020B0502040204020203" pitchFamily="34" charset="0"/>
              </a:rPr>
              <a:t>Motivation: ChatGPT-3.5 is closed source and its unclear that the changes made to this model could change the generated levels.</a:t>
            </a:r>
          </a:p>
          <a:p>
            <a:pPr lvl="1"/>
            <a:r>
              <a:rPr lang="en-US" dirty="0">
                <a:latin typeface="Bahnschrift SemiBold Condensed" panose="020B0502040204020203" pitchFamily="34" charset="0"/>
              </a:rPr>
              <a:t>Next: motivation, is n=10 enough for accounting the stochasticity of GPT-3.5?</a:t>
            </a:r>
          </a:p>
          <a:p>
            <a:pPr lvl="2"/>
            <a:r>
              <a:rPr lang="en-US" dirty="0">
                <a:latin typeface="Bahnschrift SemiBold Condensed" panose="020B0502040204020203" pitchFamily="34" charset="0"/>
              </a:rPr>
              <a:t>N=100</a:t>
            </a:r>
            <a:br>
              <a:rPr lang="en-US" dirty="0"/>
            </a:br>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51</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6491503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Describe the experiments</a:t>
            </a:r>
          </a:p>
          <a:p>
            <a:pPr lvl="1"/>
            <a:r>
              <a:rPr lang="en-US" dirty="0">
                <a:latin typeface="Bahnschrift SemiBold Condensed" panose="020B0502040204020203" pitchFamily="34" charset="0"/>
              </a:rPr>
              <a:t>Generalization: comes from the goal of PCGML [1]</a:t>
            </a:r>
          </a:p>
          <a:p>
            <a:pPr lvl="1"/>
            <a:r>
              <a:rPr lang="en-US" dirty="0">
                <a:latin typeface="Bahnschrift SemiBold Condensed" panose="020B0502040204020203" pitchFamily="34" charset="0"/>
              </a:rPr>
              <a:t>Motivation: the generalization experiment examines the ability of prompts to generate levels it has not yet seen (i.e., that are not hard-coded in the prompt).</a:t>
            </a:r>
          </a:p>
          <a:p>
            <a:pPr lvl="2"/>
            <a:r>
              <a:rPr lang="en-US" sz="2400" dirty="0">
                <a:latin typeface="Bahnschrift SemiBold Condensed" panose="020B0502040204020203" pitchFamily="34" charset="0"/>
              </a:rPr>
              <a:t>zero-shots -&gt; the ability of prompts to generate levels it has not yet seen</a:t>
            </a:r>
          </a:p>
          <a:p>
            <a:pPr lvl="2"/>
            <a:r>
              <a:rPr lang="en-US" sz="2400" dirty="0">
                <a:latin typeface="Bahnschrift SemiBold Condensed" panose="020B0502040204020203" pitchFamily="34" charset="0"/>
              </a:rPr>
              <a:t>one-shot -&gt; some letters are more difficult to generate than others</a:t>
            </a:r>
          </a:p>
          <a:p>
            <a:pPr lvl="2"/>
            <a:r>
              <a:rPr lang="en-US" sz="2400" dirty="0">
                <a:latin typeface="Bahnschrift SemiBold Condensed" panose="020B0502040204020203" pitchFamily="34" charset="0"/>
              </a:rPr>
              <a:t>N-shots -&gt; The goal of this experiment is to understand whether successful prompts are generalizing or if it is the quality of their lookup tables that determines their score.</a:t>
            </a:r>
          </a:p>
          <a:p>
            <a:pPr lvl="2"/>
            <a:endParaRPr lang="en-US" sz="2400"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52</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3" name="Content Placeholder 4">
            <a:extLst>
              <a:ext uri="{FF2B5EF4-FFF2-40B4-BE49-F238E27FC236}">
                <a16:creationId xmlns:a16="http://schemas.microsoft.com/office/drawing/2014/main" id="{8E831A0D-D386-E669-075F-AE171ABAFA64}"/>
              </a:ext>
            </a:extLst>
          </p:cNvPr>
          <p:cNvSpPr txBox="1">
            <a:spLocks/>
          </p:cNvSpPr>
          <p:nvPr/>
        </p:nvSpPr>
        <p:spPr>
          <a:xfrm>
            <a:off x="990600" y="5731475"/>
            <a:ext cx="9728200" cy="44548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1900" b="0" i="0" dirty="0">
                <a:solidFill>
                  <a:srgbClr val="000000"/>
                </a:solidFill>
                <a:effectLst/>
                <a:latin typeface="Bahnschrift SemiBold Condensed" panose="020B0502040204020203" pitchFamily="34" charset="0"/>
              </a:rPr>
              <a:t>Adam Summerville et al. 2018. Procedural content generation via machine learning (PCGML). </a:t>
            </a:r>
            <a:r>
              <a:rPr lang="en-US" sz="1900" b="0" i="1" dirty="0">
                <a:solidFill>
                  <a:srgbClr val="000000"/>
                </a:solidFill>
                <a:effectLst/>
                <a:latin typeface="Bahnschrift SemiBold Condensed" panose="020B0502040204020203" pitchFamily="34" charset="0"/>
              </a:rPr>
              <a:t>IEEE Transactions on Games </a:t>
            </a:r>
            <a:r>
              <a:rPr lang="en-US" sz="1900" b="0" i="0" dirty="0">
                <a:solidFill>
                  <a:srgbClr val="000000"/>
                </a:solidFill>
                <a:effectLst/>
                <a:latin typeface="Bahnschrift SemiBold Condensed" panose="020B0502040204020203" pitchFamily="34" charset="0"/>
              </a:rPr>
              <a:t>10, 3 (2018), 257–270.</a:t>
            </a:r>
            <a:r>
              <a:rPr lang="en-US" sz="2000" dirty="0">
                <a:latin typeface="Bahnschrift SemiBold Condensed" panose="020B0502040204020203" pitchFamily="34" charset="0"/>
              </a:rPr>
              <a:t> </a:t>
            </a:r>
            <a:endParaRPr lang="en-US" sz="2200" dirty="0">
              <a:latin typeface="Bahnschrift SemiBold Condensed" panose="020B0502040204020203" pitchFamily="34" charset="0"/>
            </a:endParaRPr>
          </a:p>
        </p:txBody>
      </p:sp>
    </p:spTree>
    <p:extLst>
      <p:ext uri="{BB962C8B-B14F-4D97-AF65-F5344CB8AC3E}">
        <p14:creationId xmlns:p14="http://schemas.microsoft.com/office/powerpoint/2010/main" val="210563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Replication</a:t>
            </a:r>
          </a:p>
          <a:p>
            <a:pPr lvl="1"/>
            <a:r>
              <a:rPr lang="en-US" dirty="0">
                <a:latin typeface="Bahnschrift SemiBold Condensed" panose="020B0502040204020203" pitchFamily="34" charset="0"/>
              </a:rPr>
              <a:t>N=10 with the aim of replication of the original competition</a:t>
            </a:r>
          </a:p>
          <a:p>
            <a:pPr lvl="1"/>
            <a:r>
              <a:rPr lang="en-US" dirty="0">
                <a:latin typeface="Bahnschrift SemiBold Condensed" panose="020B0502040204020203" pitchFamily="34" charset="0"/>
              </a:rPr>
              <a:t>N=100 to see if N=10 is enough to assess the quality</a:t>
            </a:r>
            <a:br>
              <a:rPr lang="en-US" dirty="0">
                <a:latin typeface="Bahnschrift SemiBold Condensed" panose="020B0502040204020203" pitchFamily="34" charset="0"/>
              </a:rPr>
            </a:br>
            <a:r>
              <a:rPr lang="en-US" dirty="0">
                <a:latin typeface="Bahnschrift SemiBold Condensed" panose="020B0502040204020203" pitchFamily="34" charset="0"/>
              </a:rPr>
              <a:t>of the prompts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53</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ADCDE7F-4999-E73A-BD69-8944C39C0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11616EE5-B5FB-B2BF-6BD7-7D92917C1C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10" name="Picture 9">
            <a:extLst>
              <a:ext uri="{FF2B5EF4-FFF2-40B4-BE49-F238E27FC236}">
                <a16:creationId xmlns:a16="http://schemas.microsoft.com/office/drawing/2014/main" id="{4CB7F5F1-A91E-2A12-185B-3E41838E9864}"/>
              </a:ext>
            </a:extLst>
          </p:cNvPr>
          <p:cNvPicPr>
            <a:picLocks noChangeAspect="1"/>
          </p:cNvPicPr>
          <p:nvPr/>
        </p:nvPicPr>
        <p:blipFill>
          <a:blip r:embed="rId5"/>
          <a:stretch>
            <a:fillRect/>
          </a:stretch>
        </p:blipFill>
        <p:spPr>
          <a:xfrm>
            <a:off x="6846741" y="2000641"/>
            <a:ext cx="4759779" cy="4176322"/>
          </a:xfrm>
          <a:prstGeom prst="rect">
            <a:avLst/>
          </a:prstGeom>
        </p:spPr>
      </p:pic>
    </p:spTree>
    <p:extLst>
      <p:ext uri="{BB962C8B-B14F-4D97-AF65-F5344CB8AC3E}">
        <p14:creationId xmlns:p14="http://schemas.microsoft.com/office/powerpoint/2010/main" val="11979737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Replication</a:t>
            </a:r>
          </a:p>
          <a:p>
            <a:pPr lvl="1"/>
            <a:r>
              <a:rPr lang="en-US" dirty="0">
                <a:latin typeface="Bahnschrift SemiBold Condensed" panose="020B0502040204020203" pitchFamily="34" charset="0"/>
              </a:rPr>
              <a:t>N=10 with the aim of replication of the original competition</a:t>
            </a:r>
          </a:p>
          <a:p>
            <a:pPr lvl="1"/>
            <a:r>
              <a:rPr lang="en-US" dirty="0">
                <a:latin typeface="Bahnschrift SemiBold Condensed" panose="020B0502040204020203" pitchFamily="34" charset="0"/>
              </a:rPr>
              <a:t>N=100 to see if N=10 is enough to assess the quality</a:t>
            </a:r>
            <a:br>
              <a:rPr lang="en-US" dirty="0">
                <a:latin typeface="Bahnschrift SemiBold Condensed" panose="020B0502040204020203" pitchFamily="34" charset="0"/>
              </a:rPr>
            </a:br>
            <a:r>
              <a:rPr lang="en-US" dirty="0">
                <a:latin typeface="Bahnschrift SemiBold Condensed" panose="020B0502040204020203" pitchFamily="34" charset="0"/>
              </a:rPr>
              <a:t>of the prompts</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54</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ADCDE7F-4999-E73A-BD69-8944C39C0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11616EE5-B5FB-B2BF-6BD7-7D92917C1C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15" name="Picture 14">
            <a:extLst>
              <a:ext uri="{FF2B5EF4-FFF2-40B4-BE49-F238E27FC236}">
                <a16:creationId xmlns:a16="http://schemas.microsoft.com/office/drawing/2014/main" id="{50F61DD8-E2F0-7ED4-AD11-8F1C815AE30C}"/>
              </a:ext>
            </a:extLst>
          </p:cNvPr>
          <p:cNvPicPr>
            <a:picLocks noChangeAspect="1"/>
          </p:cNvPicPr>
          <p:nvPr/>
        </p:nvPicPr>
        <p:blipFill>
          <a:blip r:embed="rId5"/>
          <a:stretch>
            <a:fillRect/>
          </a:stretch>
        </p:blipFill>
        <p:spPr>
          <a:xfrm>
            <a:off x="3833030" y="2730982"/>
            <a:ext cx="4142570" cy="3560281"/>
          </a:xfrm>
          <a:prstGeom prst="rect">
            <a:avLst/>
          </a:prstGeom>
        </p:spPr>
      </p:pic>
    </p:spTree>
    <p:extLst>
      <p:ext uri="{BB962C8B-B14F-4D97-AF65-F5344CB8AC3E}">
        <p14:creationId xmlns:p14="http://schemas.microsoft.com/office/powerpoint/2010/main" val="40689178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Replication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55</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ADCDE7F-4999-E73A-BD69-8944C39C0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11616EE5-B5FB-B2BF-6BD7-7D92917C1C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E9DDC27A-C8AB-C8A9-5965-BE5E379C493C}"/>
              </a:ext>
            </a:extLst>
          </p:cNvPr>
          <p:cNvPicPr>
            <a:picLocks noChangeAspect="1"/>
          </p:cNvPicPr>
          <p:nvPr/>
        </p:nvPicPr>
        <p:blipFill>
          <a:blip r:embed="rId5"/>
          <a:stretch>
            <a:fillRect/>
          </a:stretch>
        </p:blipFill>
        <p:spPr>
          <a:xfrm>
            <a:off x="670800" y="2204015"/>
            <a:ext cx="5241196" cy="3861934"/>
          </a:xfrm>
          <a:prstGeom prst="rect">
            <a:avLst/>
          </a:prstGeom>
        </p:spPr>
      </p:pic>
      <p:pic>
        <p:nvPicPr>
          <p:cNvPr id="11" name="Picture 10">
            <a:extLst>
              <a:ext uri="{FF2B5EF4-FFF2-40B4-BE49-F238E27FC236}">
                <a16:creationId xmlns:a16="http://schemas.microsoft.com/office/drawing/2014/main" id="{DE7FA160-6BF3-B0DF-A1E4-A96D04A6DF5A}"/>
              </a:ext>
            </a:extLst>
          </p:cNvPr>
          <p:cNvPicPr>
            <a:picLocks noChangeAspect="1"/>
          </p:cNvPicPr>
          <p:nvPr/>
        </p:nvPicPr>
        <p:blipFill>
          <a:blip r:embed="rId6"/>
          <a:stretch>
            <a:fillRect/>
          </a:stretch>
        </p:blipFill>
        <p:spPr>
          <a:xfrm>
            <a:off x="6470190" y="2204015"/>
            <a:ext cx="5136330" cy="3861934"/>
          </a:xfrm>
          <a:prstGeom prst="rect">
            <a:avLst/>
          </a:prstGeom>
        </p:spPr>
      </p:pic>
    </p:spTree>
    <p:extLst>
      <p:ext uri="{BB962C8B-B14F-4D97-AF65-F5344CB8AC3E}">
        <p14:creationId xmlns:p14="http://schemas.microsoft.com/office/powerpoint/2010/main" val="32788363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Generalization</a:t>
            </a:r>
          </a:p>
          <a:p>
            <a:pPr lvl="1"/>
            <a:r>
              <a:rPr lang="en-US" dirty="0">
                <a:latin typeface="Bahnschrift SemiBold Condensed" panose="020B0502040204020203" pitchFamily="34" charset="0"/>
              </a:rPr>
              <a:t>RAW score</a:t>
            </a:r>
          </a:p>
          <a:p>
            <a:pPr lvl="1"/>
            <a:endParaRPr lang="en-US" dirty="0">
              <a:latin typeface="Bahnschrift SemiBold Condensed" panose="020B0502040204020203" pitchFamily="34" charset="0"/>
            </a:endParaRPr>
          </a:p>
          <a:p>
            <a:pPr lvl="1"/>
            <a:r>
              <a:rPr lang="en-US" dirty="0">
                <a:latin typeface="Bahnschrift SemiBold Condensed" panose="020B0502040204020203" pitchFamily="34" charset="0"/>
              </a:rPr>
              <a:t>We should target people who may have reviewed our paper and are in our audience by talking about the scripts that Mark edited that helped us make our results comparable between figures/runs.</a:t>
            </a:r>
          </a:p>
          <a:p>
            <a:pPr lvl="1"/>
            <a:r>
              <a:rPr lang="en-US" dirty="0">
                <a:latin typeface="Bahnschrift SemiBold Condensed" panose="020B0502040204020203" pitchFamily="34" charset="0"/>
              </a:rPr>
              <a:t>Also important for the QE.</a:t>
            </a:r>
          </a:p>
          <a:p>
            <a:pPr lvl="1"/>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56</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Tree>
    <p:extLst>
      <p:ext uri="{BB962C8B-B14F-4D97-AF65-F5344CB8AC3E}">
        <p14:creationId xmlns:p14="http://schemas.microsoft.com/office/powerpoint/2010/main" val="16519361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Generalization</a:t>
            </a:r>
          </a:p>
          <a:p>
            <a:pPr lvl="1"/>
            <a:r>
              <a:rPr lang="en-US" dirty="0">
                <a:latin typeface="Bahnschrift SemiBold Condensed" panose="020B0502040204020203" pitchFamily="34" charset="0"/>
              </a:rPr>
              <a:t>Zero-Shot Generalization: zero-shot prompting means building a prompt that can include any amount of general discussion, but excludes explicit drop sequences for any letters</a:t>
            </a:r>
          </a:p>
          <a:p>
            <a:pPr lvl="1"/>
            <a:r>
              <a:rPr lang="en-US" dirty="0">
                <a:latin typeface="Bahnschrift SemiBold Condensed" panose="020B0502040204020203" pitchFamily="34" charset="0"/>
              </a:rPr>
              <a:t>Example</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57</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B42132B0-7520-CCBE-03BE-58E5CF1AFC48}"/>
              </a:ext>
            </a:extLst>
          </p:cNvPr>
          <p:cNvPicPr>
            <a:picLocks noChangeAspect="1"/>
          </p:cNvPicPr>
          <p:nvPr/>
        </p:nvPicPr>
        <p:blipFill>
          <a:blip r:embed="rId5"/>
          <a:stretch>
            <a:fillRect/>
          </a:stretch>
        </p:blipFill>
        <p:spPr>
          <a:xfrm>
            <a:off x="5421086" y="2488957"/>
            <a:ext cx="4674268" cy="4158585"/>
          </a:xfrm>
          <a:prstGeom prst="rect">
            <a:avLst/>
          </a:prstGeom>
        </p:spPr>
      </p:pic>
    </p:spTree>
    <p:extLst>
      <p:ext uri="{BB962C8B-B14F-4D97-AF65-F5344CB8AC3E}">
        <p14:creationId xmlns:p14="http://schemas.microsoft.com/office/powerpoint/2010/main" val="34159158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Generalization</a:t>
            </a:r>
          </a:p>
          <a:p>
            <a:pPr lvl="1"/>
            <a:r>
              <a:rPr lang="en-US" dirty="0">
                <a:latin typeface="Bahnschrift SemiBold Condensed" panose="020B0502040204020203" pitchFamily="34" charset="0"/>
              </a:rPr>
              <a:t>One-Shot Generalization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58</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8" name="Picture 7">
            <a:extLst>
              <a:ext uri="{FF2B5EF4-FFF2-40B4-BE49-F238E27FC236}">
                <a16:creationId xmlns:a16="http://schemas.microsoft.com/office/drawing/2014/main" id="{AF3020F1-0990-0543-4203-F6DB38018909}"/>
              </a:ext>
            </a:extLst>
          </p:cNvPr>
          <p:cNvPicPr>
            <a:picLocks noChangeAspect="1"/>
          </p:cNvPicPr>
          <p:nvPr/>
        </p:nvPicPr>
        <p:blipFill>
          <a:blip r:embed="rId5"/>
          <a:stretch>
            <a:fillRect/>
          </a:stretch>
        </p:blipFill>
        <p:spPr>
          <a:xfrm>
            <a:off x="5843386" y="1008063"/>
            <a:ext cx="5314471" cy="5109029"/>
          </a:xfrm>
          <a:prstGeom prst="rect">
            <a:avLst/>
          </a:prstGeom>
        </p:spPr>
      </p:pic>
    </p:spTree>
    <p:extLst>
      <p:ext uri="{BB962C8B-B14F-4D97-AF65-F5344CB8AC3E}">
        <p14:creationId xmlns:p14="http://schemas.microsoft.com/office/powerpoint/2010/main" val="28637184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Generalization</a:t>
            </a:r>
          </a:p>
          <a:p>
            <a:pPr lvl="1"/>
            <a:r>
              <a:rPr lang="en-US" dirty="0">
                <a:latin typeface="Bahnschrift SemiBold Condensed" panose="020B0502040204020203" pitchFamily="34" charset="0"/>
              </a:rPr>
              <a:t>One-Shot Generalization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59</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9" name="Picture 8">
            <a:extLst>
              <a:ext uri="{FF2B5EF4-FFF2-40B4-BE49-F238E27FC236}">
                <a16:creationId xmlns:a16="http://schemas.microsoft.com/office/drawing/2014/main" id="{48D61B77-040D-1601-FA50-53BC1B82030E}"/>
              </a:ext>
            </a:extLst>
          </p:cNvPr>
          <p:cNvPicPr>
            <a:picLocks noChangeAspect="1"/>
          </p:cNvPicPr>
          <p:nvPr/>
        </p:nvPicPr>
        <p:blipFill>
          <a:blip r:embed="rId5"/>
          <a:stretch>
            <a:fillRect/>
          </a:stretch>
        </p:blipFill>
        <p:spPr>
          <a:xfrm>
            <a:off x="585480" y="2295113"/>
            <a:ext cx="2561708" cy="3239408"/>
          </a:xfrm>
          <a:prstGeom prst="rect">
            <a:avLst/>
          </a:prstGeom>
        </p:spPr>
      </p:pic>
      <p:pic>
        <p:nvPicPr>
          <p:cNvPr id="11" name="Picture 10">
            <a:extLst>
              <a:ext uri="{FF2B5EF4-FFF2-40B4-BE49-F238E27FC236}">
                <a16:creationId xmlns:a16="http://schemas.microsoft.com/office/drawing/2014/main" id="{A1CDFED2-7BD7-7B1C-DF71-420AAD8E8A64}"/>
              </a:ext>
            </a:extLst>
          </p:cNvPr>
          <p:cNvPicPr>
            <a:picLocks noChangeAspect="1"/>
          </p:cNvPicPr>
          <p:nvPr/>
        </p:nvPicPr>
        <p:blipFill>
          <a:blip r:embed="rId6"/>
          <a:stretch>
            <a:fillRect/>
          </a:stretch>
        </p:blipFill>
        <p:spPr>
          <a:xfrm>
            <a:off x="3314070" y="2295113"/>
            <a:ext cx="2569657" cy="3239408"/>
          </a:xfrm>
          <a:prstGeom prst="rect">
            <a:avLst/>
          </a:prstGeom>
        </p:spPr>
      </p:pic>
      <p:pic>
        <p:nvPicPr>
          <p:cNvPr id="13" name="Picture 12">
            <a:extLst>
              <a:ext uri="{FF2B5EF4-FFF2-40B4-BE49-F238E27FC236}">
                <a16:creationId xmlns:a16="http://schemas.microsoft.com/office/drawing/2014/main" id="{88FC374C-AC35-24A8-43D7-481AB3D54E82}"/>
              </a:ext>
            </a:extLst>
          </p:cNvPr>
          <p:cNvPicPr>
            <a:picLocks noChangeAspect="1"/>
          </p:cNvPicPr>
          <p:nvPr/>
        </p:nvPicPr>
        <p:blipFill>
          <a:blip r:embed="rId7"/>
          <a:stretch>
            <a:fillRect/>
          </a:stretch>
        </p:blipFill>
        <p:spPr>
          <a:xfrm>
            <a:off x="5973572" y="2295113"/>
            <a:ext cx="2551877" cy="3239408"/>
          </a:xfrm>
          <a:prstGeom prst="rect">
            <a:avLst/>
          </a:prstGeom>
        </p:spPr>
      </p:pic>
      <p:pic>
        <p:nvPicPr>
          <p:cNvPr id="15" name="Picture 14">
            <a:extLst>
              <a:ext uri="{FF2B5EF4-FFF2-40B4-BE49-F238E27FC236}">
                <a16:creationId xmlns:a16="http://schemas.microsoft.com/office/drawing/2014/main" id="{33D5BFCC-6895-F0ED-B59C-6E283C821988}"/>
              </a:ext>
            </a:extLst>
          </p:cNvPr>
          <p:cNvPicPr>
            <a:picLocks noChangeAspect="1"/>
          </p:cNvPicPr>
          <p:nvPr/>
        </p:nvPicPr>
        <p:blipFill>
          <a:blip r:embed="rId8"/>
          <a:stretch>
            <a:fillRect/>
          </a:stretch>
        </p:blipFill>
        <p:spPr>
          <a:xfrm>
            <a:off x="8704598" y="2295113"/>
            <a:ext cx="2555204" cy="3239408"/>
          </a:xfrm>
          <a:prstGeom prst="rect">
            <a:avLst/>
          </a:prstGeom>
        </p:spPr>
      </p:pic>
    </p:spTree>
    <p:extLst>
      <p:ext uri="{BB962C8B-B14F-4D97-AF65-F5344CB8AC3E}">
        <p14:creationId xmlns:p14="http://schemas.microsoft.com/office/powerpoint/2010/main" val="3801626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LLMs to Generate Levels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pPr lvl="1"/>
            <a:r>
              <a:rPr lang="en-US" dirty="0">
                <a:latin typeface="Bahnschrift SemiBold Condensed" panose="020B0502040204020203" pitchFamily="34" charset="0"/>
              </a:rPr>
              <a:t>We can generate levels with natural language text as a prompt. </a:t>
            </a:r>
          </a:p>
          <a:p>
            <a:pPr lvl="2"/>
            <a:r>
              <a:rPr lang="en-US" dirty="0" err="1">
                <a:latin typeface="Bahnschrift SemiBold Condensed" panose="020B0502040204020203" pitchFamily="34" charset="0"/>
              </a:rPr>
              <a:t>MarioGPT</a:t>
            </a:r>
            <a:r>
              <a:rPr lang="en-US" dirty="0">
                <a:latin typeface="Bahnschrift SemiBold Condensed" panose="020B0502040204020203" pitchFamily="34" charset="0"/>
              </a:rPr>
              <a:t> [1]</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4" name="Picture 3" descr="A black background with a black square&#10;&#10;Description automatically generated with medium confidence">
            <a:extLst>
              <a:ext uri="{FF2B5EF4-FFF2-40B4-BE49-F238E27FC236}">
                <a16:creationId xmlns:a16="http://schemas.microsoft.com/office/drawing/2014/main" id="{D2777561-9DC5-B66B-C33F-C167AB0BEC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480" y="3030953"/>
            <a:ext cx="10405671" cy="1456794"/>
          </a:xfrm>
          <a:prstGeom prst="rect">
            <a:avLst/>
          </a:prstGeom>
        </p:spPr>
      </p:pic>
      <p:sp>
        <p:nvSpPr>
          <p:cNvPr id="10" name="TextBox 9">
            <a:extLst>
              <a:ext uri="{FF2B5EF4-FFF2-40B4-BE49-F238E27FC236}">
                <a16:creationId xmlns:a16="http://schemas.microsoft.com/office/drawing/2014/main" id="{B9DB14A0-4330-4D08-3B72-EE269F9FD430}"/>
              </a:ext>
            </a:extLst>
          </p:cNvPr>
          <p:cNvSpPr txBox="1"/>
          <p:nvPr/>
        </p:nvSpPr>
        <p:spPr>
          <a:xfrm>
            <a:off x="1182460" y="5390429"/>
            <a:ext cx="9827079" cy="830997"/>
          </a:xfrm>
          <a:prstGeom prst="rect">
            <a:avLst/>
          </a:prstGeom>
          <a:noFill/>
        </p:spPr>
        <p:txBody>
          <a:bodyPr wrap="square">
            <a:spAutoFit/>
          </a:bodyPr>
          <a:lstStyle/>
          <a:p>
            <a:r>
              <a:rPr lang="en-US" sz="1600" dirty="0">
                <a:hlinkClick r:id="rId6"/>
              </a:rPr>
              <a:t>GitHub - shyamsn97/</a:t>
            </a:r>
            <a:r>
              <a:rPr lang="en-US" sz="1600" dirty="0" err="1">
                <a:hlinkClick r:id="rId6"/>
              </a:rPr>
              <a:t>mario-gpt</a:t>
            </a:r>
            <a:r>
              <a:rPr lang="en-US" sz="1600" dirty="0">
                <a:hlinkClick r:id="rId6"/>
              </a:rPr>
              <a:t>: [</a:t>
            </a:r>
            <a:r>
              <a:rPr lang="en-US" sz="1600" dirty="0" err="1">
                <a:hlinkClick r:id="rId6"/>
              </a:rPr>
              <a:t>Neurips</a:t>
            </a:r>
            <a:r>
              <a:rPr lang="en-US" sz="1600" dirty="0">
                <a:hlinkClick r:id="rId6"/>
              </a:rPr>
              <a:t> 2023] Generating Mario Levels with GPT2. Code for the paper "</a:t>
            </a:r>
            <a:r>
              <a:rPr lang="en-US" sz="1600" dirty="0" err="1">
                <a:hlinkClick r:id="rId6"/>
              </a:rPr>
              <a:t>MarioGPT</a:t>
            </a:r>
            <a:r>
              <a:rPr lang="en-US" sz="1600" dirty="0">
                <a:hlinkClick r:id="rId6"/>
              </a:rPr>
              <a:t>: Open-Ended Text2Level Generation through Large Language Models" https://arxiv.org/abs/2302.05981</a:t>
            </a:r>
            <a:endParaRPr lang="en-US" sz="1600" dirty="0"/>
          </a:p>
        </p:txBody>
      </p:sp>
      <p:sp>
        <p:nvSpPr>
          <p:cNvPr id="12" name="TextBox 11">
            <a:extLst>
              <a:ext uri="{FF2B5EF4-FFF2-40B4-BE49-F238E27FC236}">
                <a16:creationId xmlns:a16="http://schemas.microsoft.com/office/drawing/2014/main" id="{61C5E695-0F1E-C575-CF2D-07AB3D6DBE32}"/>
              </a:ext>
            </a:extLst>
          </p:cNvPr>
          <p:cNvSpPr txBox="1"/>
          <p:nvPr/>
        </p:nvSpPr>
        <p:spPr>
          <a:xfrm>
            <a:off x="875391" y="5051875"/>
            <a:ext cx="9968061" cy="338554"/>
          </a:xfrm>
          <a:prstGeom prst="rect">
            <a:avLst/>
          </a:prstGeom>
          <a:noFill/>
        </p:spPr>
        <p:txBody>
          <a:bodyPr wrap="square">
            <a:spAutoFit/>
          </a:bodyPr>
          <a:lstStyle/>
          <a:p>
            <a:r>
              <a:rPr lang="en-US" sz="1600" b="0" i="0" dirty="0">
                <a:solidFill>
                  <a:srgbClr val="000000"/>
                </a:solidFill>
                <a:effectLst/>
                <a:latin typeface="Bahnschrift SemiBold Condensed" panose="020B0502040204020203" pitchFamily="34" charset="0"/>
              </a:rPr>
              <a:t>1. Shyam </a:t>
            </a:r>
            <a:r>
              <a:rPr lang="en-US" sz="1600" b="0" i="0" dirty="0" err="1">
                <a:solidFill>
                  <a:srgbClr val="000000"/>
                </a:solidFill>
                <a:effectLst/>
                <a:latin typeface="Bahnschrift SemiBold Condensed" panose="020B0502040204020203" pitchFamily="34" charset="0"/>
              </a:rPr>
              <a:t>Sudhakaran</a:t>
            </a:r>
            <a:r>
              <a:rPr lang="en-US" sz="1600" dirty="0">
                <a:solidFill>
                  <a:srgbClr val="000000"/>
                </a:solidFill>
                <a:latin typeface="Bahnschrift SemiBold Condensed" panose="020B0502040204020203" pitchFamily="34" charset="0"/>
              </a:rPr>
              <a:t> et al.</a:t>
            </a:r>
            <a:r>
              <a:rPr lang="en-US" sz="1600" b="0" i="0" dirty="0">
                <a:solidFill>
                  <a:srgbClr val="000000"/>
                </a:solidFill>
                <a:effectLst/>
                <a:latin typeface="Bahnschrift SemiBold Condensed" panose="020B0502040204020203" pitchFamily="34" charset="0"/>
              </a:rPr>
              <a:t> 2023. </a:t>
            </a:r>
            <a:r>
              <a:rPr lang="en-US" sz="1600" b="0" i="0" dirty="0" err="1">
                <a:solidFill>
                  <a:srgbClr val="000000"/>
                </a:solidFill>
                <a:effectLst/>
                <a:latin typeface="Bahnschrift SemiBold Condensed" panose="020B0502040204020203" pitchFamily="34" charset="0"/>
              </a:rPr>
              <a:t>MarioGPT</a:t>
            </a:r>
            <a:r>
              <a:rPr lang="en-US" sz="1600" b="0" i="0" dirty="0">
                <a:solidFill>
                  <a:srgbClr val="000000"/>
                </a:solidFill>
                <a:effectLst/>
                <a:latin typeface="Bahnschrift SemiBold Condensed" panose="020B0502040204020203" pitchFamily="34" charset="0"/>
              </a:rPr>
              <a:t>: Open-Ended Text2Level Generation through Large Language Models. In </a:t>
            </a:r>
            <a:r>
              <a:rPr lang="en-US" sz="1600" b="0" i="1" dirty="0">
                <a:solidFill>
                  <a:srgbClr val="000000"/>
                </a:solidFill>
                <a:effectLst/>
                <a:latin typeface="Bahnschrift SemiBold Condensed" panose="020B0502040204020203" pitchFamily="34" charset="0"/>
              </a:rPr>
              <a:t>Proceedings of </a:t>
            </a:r>
            <a:r>
              <a:rPr lang="en-US" sz="1600" b="0" i="1" dirty="0" err="1">
                <a:solidFill>
                  <a:srgbClr val="000000"/>
                </a:solidFill>
                <a:effectLst/>
                <a:latin typeface="Bahnschrift SemiBold Condensed" panose="020B0502040204020203" pitchFamily="34" charset="0"/>
              </a:rPr>
              <a:t>NeurIPS</a:t>
            </a:r>
            <a:r>
              <a:rPr lang="en-US" sz="1600" b="0" i="1" dirty="0">
                <a:solidFill>
                  <a:srgbClr val="000000"/>
                </a:solidFill>
                <a:effectLst/>
                <a:latin typeface="Bahnschrift SemiBold Condensed" panose="020B0502040204020203" pitchFamily="34" charset="0"/>
              </a:rPr>
              <a:t> 2023</a:t>
            </a:r>
            <a:r>
              <a:rPr lang="en-US" sz="1600" b="0" i="0" dirty="0">
                <a:solidFill>
                  <a:srgbClr val="000000"/>
                </a:solidFill>
                <a:effectLst/>
                <a:latin typeface="Bahnschrift SemiBold Condensed" panose="020B0502040204020203" pitchFamily="34" charset="0"/>
              </a:rPr>
              <a:t>.</a:t>
            </a:r>
            <a:endParaRPr lang="en-US" sz="4400" dirty="0">
              <a:latin typeface="Bahnschrift SemiBold Condensed" panose="020B0502040204020203" pitchFamily="34" charset="0"/>
            </a:endParaRPr>
          </a:p>
        </p:txBody>
      </p:sp>
    </p:spTree>
    <p:extLst>
      <p:ext uri="{BB962C8B-B14F-4D97-AF65-F5344CB8AC3E}">
        <p14:creationId xmlns:p14="http://schemas.microsoft.com/office/powerpoint/2010/main" val="34352551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Experiments</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lstStyle/>
          <a:p>
            <a:r>
              <a:rPr lang="en-US" dirty="0">
                <a:latin typeface="Bahnschrift SemiBold Condensed" panose="020B0502040204020203" pitchFamily="34" charset="0"/>
              </a:rPr>
              <a:t>Generalization</a:t>
            </a:r>
          </a:p>
          <a:p>
            <a:pPr lvl="1"/>
            <a:r>
              <a:rPr lang="en-US" dirty="0">
                <a:latin typeface="Bahnschrift SemiBold Condensed" panose="020B0502040204020203" pitchFamily="34" charset="0"/>
              </a:rPr>
              <a:t>N-Shot Generalization</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60</a:t>
            </a:fld>
            <a:endParaRPr lang="en-US" dirty="0">
              <a:latin typeface="Bahnschrift SemiBold Condensed" panose="020B0502040204020203" pitchFamily="34" charset="0"/>
            </a:endParaRPr>
          </a:p>
        </p:txBody>
      </p:sp>
      <p:pic>
        <p:nvPicPr>
          <p:cNvPr id="3" name="Picture 2" descr="A cartoon of a castle&#10;&#10;Description automatically generated with medium confidence">
            <a:extLst>
              <a:ext uri="{FF2B5EF4-FFF2-40B4-BE49-F238E27FC236}">
                <a16:creationId xmlns:a16="http://schemas.microsoft.com/office/drawing/2014/main" id="{CEFDA0BD-BE7C-CB85-5B39-9B8F0D2E1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4" name="Picture 3" descr="A red and white logo&#10;&#10;Description automatically generated">
            <a:extLst>
              <a:ext uri="{FF2B5EF4-FFF2-40B4-BE49-F238E27FC236}">
                <a16:creationId xmlns:a16="http://schemas.microsoft.com/office/drawing/2014/main" id="{9A89C22E-CA87-BBC7-23E5-D68D1D7E6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9" name="Picture 8">
            <a:extLst>
              <a:ext uri="{FF2B5EF4-FFF2-40B4-BE49-F238E27FC236}">
                <a16:creationId xmlns:a16="http://schemas.microsoft.com/office/drawing/2014/main" id="{15A69742-8CE2-0B07-FF5D-FB3727F8CC6B}"/>
              </a:ext>
            </a:extLst>
          </p:cNvPr>
          <p:cNvPicPr>
            <a:picLocks noChangeAspect="1"/>
          </p:cNvPicPr>
          <p:nvPr/>
        </p:nvPicPr>
        <p:blipFill>
          <a:blip r:embed="rId5"/>
          <a:stretch>
            <a:fillRect/>
          </a:stretch>
        </p:blipFill>
        <p:spPr>
          <a:xfrm>
            <a:off x="5535357" y="1486920"/>
            <a:ext cx="5818443" cy="4390571"/>
          </a:xfrm>
          <a:prstGeom prst="rect">
            <a:avLst/>
          </a:prstGeom>
        </p:spPr>
      </p:pic>
    </p:spTree>
    <p:extLst>
      <p:ext uri="{BB962C8B-B14F-4D97-AF65-F5344CB8AC3E}">
        <p14:creationId xmlns:p14="http://schemas.microsoft.com/office/powerpoint/2010/main" val="4030293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1</a:t>
            </a:r>
            <a:r>
              <a:rPr lang="en-US" baseline="30000" dirty="0">
                <a:latin typeface="Bahnschrift SemiBold Condensed" panose="020B0502040204020203" pitchFamily="34" charset="0"/>
              </a:rPr>
              <a:t>st</a:t>
            </a:r>
            <a:r>
              <a:rPr lang="en-US" dirty="0">
                <a:latin typeface="Bahnschrift SemiBold Condensed" panose="020B0502040204020203" pitchFamily="34" charset="0"/>
              </a:rPr>
              <a:t> ChatGPT4PCG Competition 2023</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pPr lvl="1"/>
            <a:r>
              <a:rPr lang="en-US" dirty="0">
                <a:latin typeface="Bahnschrift SemiBold Condensed" panose="020B0502040204020203" pitchFamily="34" charset="0"/>
              </a:rPr>
              <a:t>LLMs/Generative Models are hot</a:t>
            </a:r>
          </a:p>
          <a:p>
            <a:pPr lvl="1"/>
            <a:r>
              <a:rPr lang="en-US" dirty="0">
                <a:latin typeface="Bahnschrift SemiBold Condensed" panose="020B0502040204020203" pitchFamily="34" charset="0"/>
              </a:rPr>
              <a:t>Systems often designed with control-through-prompting in mind</a:t>
            </a:r>
          </a:p>
          <a:p>
            <a:pPr lvl="1"/>
            <a:r>
              <a:rPr lang="en-US" dirty="0">
                <a:latin typeface="Bahnschrift SemiBold Condensed" panose="020B0502040204020203" pitchFamily="34" charset="0"/>
              </a:rPr>
              <a:t>Competition in some sense is looking at how we can best design prompts to generate the levels that we want to see.</a:t>
            </a: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7</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pic>
        <p:nvPicPr>
          <p:cNvPr id="3" name="Picture 2" descr="A computer game graphics&#10;&#10;Description automatically generated with medium confidence">
            <a:extLst>
              <a:ext uri="{FF2B5EF4-FFF2-40B4-BE49-F238E27FC236}">
                <a16:creationId xmlns:a16="http://schemas.microsoft.com/office/drawing/2014/main" id="{794F8639-A293-4C25-43F6-EBBAE33547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523" y="2739683"/>
            <a:ext cx="10944954" cy="2556485"/>
          </a:xfrm>
          <a:prstGeom prst="rect">
            <a:avLst/>
          </a:prstGeom>
        </p:spPr>
      </p:pic>
      <p:sp>
        <p:nvSpPr>
          <p:cNvPr id="4" name="Rectangle 3">
            <a:extLst>
              <a:ext uri="{FF2B5EF4-FFF2-40B4-BE49-F238E27FC236}">
                <a16:creationId xmlns:a16="http://schemas.microsoft.com/office/drawing/2014/main" id="{E50CAD05-552F-2F11-C23B-EF8C36646244}"/>
              </a:ext>
            </a:extLst>
          </p:cNvPr>
          <p:cNvSpPr/>
          <p:nvPr/>
        </p:nvSpPr>
        <p:spPr>
          <a:xfrm>
            <a:off x="629023" y="5469601"/>
            <a:ext cx="1546293" cy="408033"/>
          </a:xfrm>
          <a:prstGeom prst="rect">
            <a:avLst/>
          </a:prstGeom>
          <a:solidFill>
            <a:srgbClr val="FFD166"/>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1"/>
                </a:solidFill>
                <a:latin typeface="Bahnschrift SemiBold Condensed" panose="020B0502040204020203" pitchFamily="34" charset="0"/>
              </a:rPr>
              <a:t>Qualification</a:t>
            </a:r>
            <a:endParaRPr lang="en-US" dirty="0">
              <a:solidFill>
                <a:schemeClr val="tx1"/>
              </a:solidFill>
            </a:endParaRPr>
          </a:p>
        </p:txBody>
      </p:sp>
      <p:sp>
        <p:nvSpPr>
          <p:cNvPr id="9" name="Rectangle 8">
            <a:extLst>
              <a:ext uri="{FF2B5EF4-FFF2-40B4-BE49-F238E27FC236}">
                <a16:creationId xmlns:a16="http://schemas.microsoft.com/office/drawing/2014/main" id="{DB9F2B82-0EDA-E3CD-63A4-6A65CF1E3851}"/>
              </a:ext>
            </a:extLst>
          </p:cNvPr>
          <p:cNvSpPr/>
          <p:nvPr/>
        </p:nvSpPr>
        <p:spPr>
          <a:xfrm>
            <a:off x="2225144" y="5463343"/>
            <a:ext cx="6353115" cy="408033"/>
          </a:xfrm>
          <a:prstGeom prst="rect">
            <a:avLst/>
          </a:prstGeom>
          <a:solidFill>
            <a:srgbClr val="FFD166"/>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1"/>
                </a:solidFill>
                <a:latin typeface="Bahnschrift SemiBold Condensed" panose="020B0502040204020203" pitchFamily="34" charset="0"/>
              </a:rPr>
              <a:t>Level Generation</a:t>
            </a:r>
          </a:p>
        </p:txBody>
      </p:sp>
      <p:sp>
        <p:nvSpPr>
          <p:cNvPr id="10" name="Rectangle 9">
            <a:extLst>
              <a:ext uri="{FF2B5EF4-FFF2-40B4-BE49-F238E27FC236}">
                <a16:creationId xmlns:a16="http://schemas.microsoft.com/office/drawing/2014/main" id="{8DBC96A4-46E8-4655-46E8-FCB71D0B18C0}"/>
              </a:ext>
            </a:extLst>
          </p:cNvPr>
          <p:cNvSpPr/>
          <p:nvPr/>
        </p:nvSpPr>
        <p:spPr>
          <a:xfrm>
            <a:off x="8628087" y="5463342"/>
            <a:ext cx="2874327" cy="408033"/>
          </a:xfrm>
          <a:prstGeom prst="rect">
            <a:avLst/>
          </a:prstGeom>
          <a:solidFill>
            <a:srgbClr val="FFD166"/>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1"/>
                </a:solidFill>
                <a:latin typeface="Bahnschrift SemiBold Condensed" panose="020B0502040204020203" pitchFamily="34" charset="0"/>
              </a:rPr>
              <a:t>Level Evaluation</a:t>
            </a:r>
          </a:p>
        </p:txBody>
      </p:sp>
    </p:spTree>
    <p:extLst>
      <p:ext uri="{BB962C8B-B14F-4D97-AF65-F5344CB8AC3E}">
        <p14:creationId xmlns:p14="http://schemas.microsoft.com/office/powerpoint/2010/main" val="2828676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6BC7F5B-B4D6-B7A1-D8AD-63D03B742BBC}"/>
              </a:ext>
            </a:extLst>
          </p:cNvPr>
          <p:cNvPicPr>
            <a:picLocks noChangeAspect="1"/>
          </p:cNvPicPr>
          <p:nvPr/>
        </p:nvPicPr>
        <p:blipFill>
          <a:blip r:embed="rId3"/>
          <a:stretch>
            <a:fillRect/>
          </a:stretch>
        </p:blipFill>
        <p:spPr>
          <a:xfrm>
            <a:off x="7002455" y="1142878"/>
            <a:ext cx="4886036" cy="3194333"/>
          </a:xfrm>
          <a:prstGeom prst="rect">
            <a:avLst/>
          </a:prstGeom>
        </p:spPr>
      </p:pic>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Our Entry</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Prompt engineering</a:t>
            </a:r>
          </a:p>
          <a:p>
            <a:pPr lvl="1"/>
            <a:r>
              <a:rPr lang="en-US" dirty="0">
                <a:latin typeface="Bahnschrift SemiBold Condensed" panose="020B0502040204020203" pitchFamily="34" charset="0"/>
              </a:rPr>
              <a:t>Zero-shot [1]</a:t>
            </a:r>
          </a:p>
          <a:p>
            <a:pPr lvl="1"/>
            <a:r>
              <a:rPr lang="en-US" dirty="0">
                <a:latin typeface="Bahnschrift SemiBold Condensed" panose="020B0502040204020203" pitchFamily="34" charset="0"/>
              </a:rPr>
              <a:t>Few-shot [2]</a:t>
            </a:r>
          </a:p>
          <a:p>
            <a:pPr lvl="1"/>
            <a:r>
              <a:rPr lang="en-US" dirty="0">
                <a:latin typeface="Bahnschrift SemiBold Condensed" panose="020B0502040204020203" pitchFamily="34" charset="0"/>
              </a:rPr>
              <a:t>Chain of thought [3]</a:t>
            </a:r>
          </a:p>
          <a:p>
            <a:pPr lvl="1"/>
            <a:r>
              <a:rPr lang="en-US" dirty="0">
                <a:latin typeface="Bahnschrift SemiBold Condensed" panose="020B0502040204020203" pitchFamily="34" charset="0"/>
              </a:rPr>
              <a:t>Self consistency [4]</a:t>
            </a:r>
          </a:p>
          <a:p>
            <a:pPr lvl="1"/>
            <a:r>
              <a:rPr lang="en-US" dirty="0">
                <a:latin typeface="Bahnschrift SemiBold Condensed" panose="020B0502040204020203" pitchFamily="34" charset="0"/>
              </a:rPr>
              <a:t>Generated knowledge [5]</a:t>
            </a:r>
          </a:p>
          <a:p>
            <a:pPr marL="914400" lvl="2" indent="0">
              <a:buNone/>
            </a:pPr>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8</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3" name="TextBox 2">
            <a:extLst>
              <a:ext uri="{FF2B5EF4-FFF2-40B4-BE49-F238E27FC236}">
                <a16:creationId xmlns:a16="http://schemas.microsoft.com/office/drawing/2014/main" id="{3F9D2FA2-DD99-78B2-8124-519ACB931E4D}"/>
              </a:ext>
            </a:extLst>
          </p:cNvPr>
          <p:cNvSpPr txBox="1"/>
          <p:nvPr/>
        </p:nvSpPr>
        <p:spPr>
          <a:xfrm>
            <a:off x="838200" y="5325751"/>
            <a:ext cx="10604296" cy="1169551"/>
          </a:xfrm>
          <a:prstGeom prst="rect">
            <a:avLst/>
          </a:prstGeom>
          <a:noFill/>
        </p:spPr>
        <p:txBody>
          <a:bodyPr wrap="square">
            <a:spAutoFit/>
          </a:bodyPr>
          <a:lstStyle/>
          <a:p>
            <a:pPr marL="342900" indent="-342900">
              <a:buAutoNum type="arabicPeriod"/>
            </a:pPr>
            <a:r>
              <a:rPr lang="en-US" sz="1400" b="0" i="0" dirty="0">
                <a:solidFill>
                  <a:srgbClr val="000000"/>
                </a:solidFill>
                <a:effectLst/>
                <a:latin typeface="Bahnschrift SemiBold Condensed" panose="020B0502040204020203" pitchFamily="34" charset="0"/>
              </a:rPr>
              <a:t> Jason Wei et al. "Finetuned language models are zero-shot learners."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arXiv:2109.01652 (2021).</a:t>
            </a:r>
          </a:p>
          <a:p>
            <a:pPr marL="342900" indent="-342900">
              <a:buAutoNum type="arabicPeriod"/>
            </a:pPr>
            <a:r>
              <a:rPr lang="en-US" sz="1400" dirty="0">
                <a:solidFill>
                  <a:srgbClr val="000000"/>
                </a:solidFill>
                <a:latin typeface="Bahnschrift SemiBold Condensed" panose="020B0502040204020203" pitchFamily="34" charset="0"/>
              </a:rPr>
              <a:t> Tom Brown et al. "Language models are few-shot learners." Advances in neural information processing systems 33 (2020): 1877-1901.</a:t>
            </a:r>
            <a:endParaRPr lang="en-US" sz="1400" b="0" i="0" dirty="0">
              <a:solidFill>
                <a:srgbClr val="000000"/>
              </a:solidFill>
              <a:effectLst/>
              <a:latin typeface="Bahnschrift SemiBold Condensed" panose="020B0502040204020203" pitchFamily="34" charset="0"/>
            </a:endParaRPr>
          </a:p>
          <a:p>
            <a:pPr marL="342900" indent="-342900">
              <a:buAutoNum type="arabicPeriod"/>
            </a:pPr>
            <a:r>
              <a:rPr lang="en-US" sz="1400" b="0" i="0" dirty="0">
                <a:solidFill>
                  <a:srgbClr val="000000"/>
                </a:solidFill>
                <a:effectLst/>
                <a:latin typeface="Bahnschrift SemiBold Condensed" panose="020B0502040204020203" pitchFamily="34" charset="0"/>
              </a:rPr>
              <a:t>Jason Wei et al. "Chain-of-thought prompting elicits reasoning in large language models." Advances in neural information processing systems 35 (2022): 24824-24837.</a:t>
            </a:r>
            <a:endParaRPr lang="en-US" sz="4000" b="0" i="0" dirty="0">
              <a:solidFill>
                <a:srgbClr val="000000"/>
              </a:solidFill>
              <a:effectLst/>
              <a:latin typeface="Bahnschrift SemiBold Condensed" panose="020B0502040204020203" pitchFamily="34" charset="0"/>
            </a:endParaRPr>
          </a:p>
          <a:p>
            <a:pPr marL="342900" indent="-342900">
              <a:buAutoNum type="arabicPeriod"/>
            </a:pPr>
            <a:r>
              <a:rPr lang="en-US" sz="1400" b="0" i="0" dirty="0" err="1">
                <a:solidFill>
                  <a:srgbClr val="000000"/>
                </a:solidFill>
                <a:effectLst/>
                <a:latin typeface="Bahnschrift SemiBold Condensed" panose="020B0502040204020203" pitchFamily="34" charset="0"/>
              </a:rPr>
              <a:t>Xuezhi</a:t>
            </a:r>
            <a:r>
              <a:rPr lang="en-US" sz="1400" b="0" i="0" dirty="0">
                <a:solidFill>
                  <a:srgbClr val="000000"/>
                </a:solidFill>
                <a:effectLst/>
                <a:latin typeface="Bahnschrift SemiBold Condensed" panose="020B0502040204020203" pitchFamily="34" charset="0"/>
              </a:rPr>
              <a:t> Wang et al. "Self-consistency improves chain of thought reasoning in language models."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arXiv:2203.11171 (2022).</a:t>
            </a:r>
          </a:p>
          <a:p>
            <a:pPr marL="342900" indent="-342900">
              <a:buAutoNum type="arabicPeriod"/>
            </a:pPr>
            <a:r>
              <a:rPr lang="en-US" sz="1400" b="0" i="0" dirty="0" err="1">
                <a:solidFill>
                  <a:srgbClr val="000000"/>
                </a:solidFill>
                <a:effectLst/>
                <a:latin typeface="Bahnschrift SemiBold Condensed" panose="020B0502040204020203" pitchFamily="34" charset="0"/>
              </a:rPr>
              <a:t>Jiacheng</a:t>
            </a:r>
            <a:r>
              <a:rPr lang="en-US" sz="1400" b="0" i="0" dirty="0">
                <a:solidFill>
                  <a:srgbClr val="000000"/>
                </a:solidFill>
                <a:effectLst/>
                <a:latin typeface="Bahnschrift SemiBold Condensed" panose="020B0502040204020203" pitchFamily="34" charset="0"/>
              </a:rPr>
              <a:t> Liu et al. "Generated knowledge prompting for commonsense reasoning."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arXiv:2110.08387 (2021).</a:t>
            </a:r>
          </a:p>
        </p:txBody>
      </p:sp>
      <p:pic>
        <p:nvPicPr>
          <p:cNvPr id="19" name="Picture 18">
            <a:extLst>
              <a:ext uri="{FF2B5EF4-FFF2-40B4-BE49-F238E27FC236}">
                <a16:creationId xmlns:a16="http://schemas.microsoft.com/office/drawing/2014/main" id="{1843A5B5-0B9D-2D3E-038D-C44279C327DD}"/>
              </a:ext>
            </a:extLst>
          </p:cNvPr>
          <p:cNvPicPr>
            <a:picLocks noChangeAspect="1"/>
          </p:cNvPicPr>
          <p:nvPr/>
        </p:nvPicPr>
        <p:blipFill>
          <a:blip r:embed="rId6"/>
          <a:stretch>
            <a:fillRect/>
          </a:stretch>
        </p:blipFill>
        <p:spPr>
          <a:xfrm>
            <a:off x="5542307" y="1224531"/>
            <a:ext cx="6468211" cy="2457675"/>
          </a:xfrm>
          <a:prstGeom prst="rect">
            <a:avLst/>
          </a:prstGeom>
        </p:spPr>
      </p:pic>
      <p:pic>
        <p:nvPicPr>
          <p:cNvPr id="21" name="Picture 20">
            <a:extLst>
              <a:ext uri="{FF2B5EF4-FFF2-40B4-BE49-F238E27FC236}">
                <a16:creationId xmlns:a16="http://schemas.microsoft.com/office/drawing/2014/main" id="{6A5C9559-6634-0CB2-19A3-CF1256395718}"/>
              </a:ext>
            </a:extLst>
          </p:cNvPr>
          <p:cNvPicPr>
            <a:picLocks noChangeAspect="1"/>
          </p:cNvPicPr>
          <p:nvPr/>
        </p:nvPicPr>
        <p:blipFill>
          <a:blip r:embed="rId7"/>
          <a:stretch>
            <a:fillRect/>
          </a:stretch>
        </p:blipFill>
        <p:spPr>
          <a:xfrm>
            <a:off x="5261026" y="1278107"/>
            <a:ext cx="6524598" cy="3194334"/>
          </a:xfrm>
          <a:prstGeom prst="rect">
            <a:avLst/>
          </a:prstGeom>
        </p:spPr>
      </p:pic>
      <p:pic>
        <p:nvPicPr>
          <p:cNvPr id="13" name="Picture 12">
            <a:extLst>
              <a:ext uri="{FF2B5EF4-FFF2-40B4-BE49-F238E27FC236}">
                <a16:creationId xmlns:a16="http://schemas.microsoft.com/office/drawing/2014/main" id="{83976CFD-C5D0-106B-4AFE-D8AAA31D5551}"/>
              </a:ext>
            </a:extLst>
          </p:cNvPr>
          <p:cNvPicPr>
            <a:picLocks noChangeAspect="1"/>
          </p:cNvPicPr>
          <p:nvPr/>
        </p:nvPicPr>
        <p:blipFill>
          <a:blip r:embed="rId8"/>
          <a:stretch>
            <a:fillRect/>
          </a:stretch>
        </p:blipFill>
        <p:spPr>
          <a:xfrm>
            <a:off x="5793087" y="1257178"/>
            <a:ext cx="4824724" cy="3278338"/>
          </a:xfrm>
          <a:prstGeom prst="rect">
            <a:avLst/>
          </a:prstGeom>
        </p:spPr>
      </p:pic>
    </p:spTree>
    <p:extLst>
      <p:ext uri="{BB962C8B-B14F-4D97-AF65-F5344CB8AC3E}">
        <p14:creationId xmlns:p14="http://schemas.microsoft.com/office/powerpoint/2010/main" val="422506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38C4-12EC-88A7-CB32-C762B5F604AA}"/>
              </a:ext>
            </a:extLst>
          </p:cNvPr>
          <p:cNvSpPr>
            <a:spLocks noGrp="1"/>
          </p:cNvSpPr>
          <p:nvPr>
            <p:ph type="title"/>
          </p:nvPr>
        </p:nvSpPr>
        <p:spPr>
          <a:xfrm>
            <a:off x="838200" y="365125"/>
            <a:ext cx="10515600" cy="708025"/>
          </a:xfrm>
        </p:spPr>
        <p:txBody>
          <a:bodyPr>
            <a:normAutofit/>
          </a:bodyPr>
          <a:lstStyle/>
          <a:p>
            <a:r>
              <a:rPr lang="en-US" dirty="0">
                <a:latin typeface="Bahnschrift SemiBold Condensed" panose="020B0502040204020203" pitchFamily="34" charset="0"/>
              </a:rPr>
              <a:t>Our Entry</a:t>
            </a:r>
          </a:p>
        </p:txBody>
      </p:sp>
      <p:sp>
        <p:nvSpPr>
          <p:cNvPr id="5" name="Content Placeholder 4">
            <a:extLst>
              <a:ext uri="{FF2B5EF4-FFF2-40B4-BE49-F238E27FC236}">
                <a16:creationId xmlns:a16="http://schemas.microsoft.com/office/drawing/2014/main" id="{4B8CD3B0-BBA1-A47C-92D1-82BEBA1021B5}"/>
              </a:ext>
            </a:extLst>
          </p:cNvPr>
          <p:cNvSpPr>
            <a:spLocks noGrp="1"/>
          </p:cNvSpPr>
          <p:nvPr>
            <p:ph idx="1"/>
          </p:nvPr>
        </p:nvSpPr>
        <p:spPr>
          <a:xfrm>
            <a:off x="838200" y="1187450"/>
            <a:ext cx="10515600" cy="4989513"/>
          </a:xfrm>
        </p:spPr>
        <p:txBody>
          <a:bodyPr>
            <a:normAutofit/>
          </a:bodyPr>
          <a:lstStyle/>
          <a:p>
            <a:r>
              <a:rPr lang="en-US" dirty="0">
                <a:latin typeface="Bahnschrift SemiBold Condensed" panose="020B0502040204020203" pitchFamily="34" charset="0"/>
              </a:rPr>
              <a:t>Prompt engineering</a:t>
            </a:r>
          </a:p>
          <a:p>
            <a:pPr lvl="1"/>
            <a:r>
              <a:rPr lang="en-US" dirty="0">
                <a:latin typeface="Bahnschrift SemiBold Condensed" panose="020B0502040204020203" pitchFamily="34" charset="0"/>
              </a:rPr>
              <a:t>Zero-shot [1]</a:t>
            </a:r>
          </a:p>
          <a:p>
            <a:pPr lvl="1"/>
            <a:r>
              <a:rPr lang="en-US" dirty="0">
                <a:latin typeface="Bahnschrift SemiBold Condensed" panose="020B0502040204020203" pitchFamily="34" charset="0"/>
              </a:rPr>
              <a:t>Few-shot [2]</a:t>
            </a:r>
          </a:p>
          <a:p>
            <a:pPr lvl="1"/>
            <a:r>
              <a:rPr lang="en-US" dirty="0">
                <a:latin typeface="Bahnschrift SemiBold Condensed" panose="020B0502040204020203" pitchFamily="34" charset="0"/>
              </a:rPr>
              <a:t>Chain of thought [3]</a:t>
            </a:r>
          </a:p>
          <a:p>
            <a:pPr lvl="1"/>
            <a:r>
              <a:rPr lang="en-US" dirty="0">
                <a:latin typeface="Bahnschrift SemiBold Condensed" panose="020B0502040204020203" pitchFamily="34" charset="0"/>
              </a:rPr>
              <a:t>Self consistency [4]</a:t>
            </a:r>
          </a:p>
          <a:p>
            <a:pPr lvl="1"/>
            <a:r>
              <a:rPr lang="en-US" dirty="0">
                <a:latin typeface="Bahnschrift SemiBold Condensed" panose="020B0502040204020203" pitchFamily="34" charset="0"/>
              </a:rPr>
              <a:t>Generated knowledge [5]</a:t>
            </a:r>
          </a:p>
          <a:p>
            <a:pPr marL="914400" lvl="2" indent="0">
              <a:buNone/>
            </a:pPr>
            <a:endParaRPr lang="en-US" dirty="0">
              <a:latin typeface="Bahnschrift SemiBold Condensed" panose="020B0502040204020203" pitchFamily="34" charset="0"/>
            </a:endParaRPr>
          </a:p>
        </p:txBody>
      </p:sp>
      <p:sp>
        <p:nvSpPr>
          <p:cNvPr id="6" name="Slide Number Placeholder 5">
            <a:extLst>
              <a:ext uri="{FF2B5EF4-FFF2-40B4-BE49-F238E27FC236}">
                <a16:creationId xmlns:a16="http://schemas.microsoft.com/office/drawing/2014/main" id="{CB9DC676-9C3A-0431-EB39-9CB202F6FA0A}"/>
              </a:ext>
            </a:extLst>
          </p:cNvPr>
          <p:cNvSpPr>
            <a:spLocks noGrp="1"/>
          </p:cNvSpPr>
          <p:nvPr>
            <p:ph type="sldNum" sz="quarter" idx="12"/>
          </p:nvPr>
        </p:nvSpPr>
        <p:spPr/>
        <p:txBody>
          <a:bodyPr/>
          <a:lstStyle/>
          <a:p>
            <a:fld id="{04966AB2-4F89-4073-AF55-1376CFABAA31}" type="slidenum">
              <a:rPr lang="en-US" smtClean="0">
                <a:latin typeface="Bahnschrift SemiBold Condensed" panose="020B0502040204020203" pitchFamily="34" charset="0"/>
              </a:rPr>
              <a:t>9</a:t>
            </a:fld>
            <a:endParaRPr lang="en-US" dirty="0">
              <a:latin typeface="Bahnschrift SemiBold Condensed" panose="020B0502040204020203" pitchFamily="34" charset="0"/>
            </a:endParaRPr>
          </a:p>
        </p:txBody>
      </p:sp>
      <p:pic>
        <p:nvPicPr>
          <p:cNvPr id="7" name="Picture 6" descr="A cartoon of a castle&#10;&#10;Description automatically generated with medium confidence">
            <a:extLst>
              <a:ext uri="{FF2B5EF4-FFF2-40B4-BE49-F238E27FC236}">
                <a16:creationId xmlns:a16="http://schemas.microsoft.com/office/drawing/2014/main" id="{896B139C-CB80-EBF9-C029-DD6C39FE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8" y="5713908"/>
            <a:ext cx="637108" cy="1158379"/>
          </a:xfrm>
          <a:prstGeom prst="rect">
            <a:avLst/>
          </a:prstGeom>
        </p:spPr>
      </p:pic>
      <p:pic>
        <p:nvPicPr>
          <p:cNvPr id="8" name="Picture 7" descr="A red and white logo&#10;&#10;Description automatically generated">
            <a:extLst>
              <a:ext uri="{FF2B5EF4-FFF2-40B4-BE49-F238E27FC236}">
                <a16:creationId xmlns:a16="http://schemas.microsoft.com/office/drawing/2014/main" id="{B4AA0668-DA91-7B0F-B5C9-A3449E9A7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80" y="6584996"/>
            <a:ext cx="758345" cy="273004"/>
          </a:xfrm>
          <a:prstGeom prst="rect">
            <a:avLst/>
          </a:prstGeom>
        </p:spPr>
      </p:pic>
      <p:sp>
        <p:nvSpPr>
          <p:cNvPr id="3" name="TextBox 2">
            <a:extLst>
              <a:ext uri="{FF2B5EF4-FFF2-40B4-BE49-F238E27FC236}">
                <a16:creationId xmlns:a16="http://schemas.microsoft.com/office/drawing/2014/main" id="{3F9D2FA2-DD99-78B2-8124-519ACB931E4D}"/>
              </a:ext>
            </a:extLst>
          </p:cNvPr>
          <p:cNvSpPr txBox="1"/>
          <p:nvPr/>
        </p:nvSpPr>
        <p:spPr>
          <a:xfrm>
            <a:off x="838200" y="5325751"/>
            <a:ext cx="10604296" cy="1169551"/>
          </a:xfrm>
          <a:prstGeom prst="rect">
            <a:avLst/>
          </a:prstGeom>
          <a:noFill/>
        </p:spPr>
        <p:txBody>
          <a:bodyPr wrap="square">
            <a:spAutoFit/>
          </a:bodyPr>
          <a:lstStyle/>
          <a:p>
            <a:pPr marL="342900" indent="-342900">
              <a:buAutoNum type="arabicPeriod"/>
            </a:pPr>
            <a:r>
              <a:rPr lang="en-US" sz="1400" b="0" i="0" dirty="0">
                <a:solidFill>
                  <a:srgbClr val="000000"/>
                </a:solidFill>
                <a:effectLst/>
                <a:latin typeface="Bahnschrift SemiBold Condensed" panose="020B0502040204020203" pitchFamily="34" charset="0"/>
              </a:rPr>
              <a:t> Jason Wei et al. "Finetuned language models are zero-shot learners."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arXiv:2109.01652 (2021).</a:t>
            </a:r>
          </a:p>
          <a:p>
            <a:pPr marL="342900" indent="-342900">
              <a:buAutoNum type="arabicPeriod"/>
            </a:pPr>
            <a:r>
              <a:rPr lang="en-US" sz="1400" dirty="0">
                <a:solidFill>
                  <a:srgbClr val="000000"/>
                </a:solidFill>
                <a:latin typeface="Bahnschrift SemiBold Condensed" panose="020B0502040204020203" pitchFamily="34" charset="0"/>
              </a:rPr>
              <a:t> Tom Brown et al. "Language models are few-shot learners." Advances in neural information processing systems 33 (2020): 1877-1901.</a:t>
            </a:r>
            <a:endParaRPr lang="en-US" sz="1400" b="0" i="0" dirty="0">
              <a:solidFill>
                <a:srgbClr val="000000"/>
              </a:solidFill>
              <a:effectLst/>
              <a:latin typeface="Bahnschrift SemiBold Condensed" panose="020B0502040204020203" pitchFamily="34" charset="0"/>
            </a:endParaRPr>
          </a:p>
          <a:p>
            <a:pPr marL="342900" indent="-342900">
              <a:buAutoNum type="arabicPeriod"/>
            </a:pPr>
            <a:r>
              <a:rPr lang="en-US" sz="1400" b="0" i="0" dirty="0">
                <a:solidFill>
                  <a:srgbClr val="000000"/>
                </a:solidFill>
                <a:effectLst/>
                <a:latin typeface="Bahnschrift SemiBold Condensed" panose="020B0502040204020203" pitchFamily="34" charset="0"/>
              </a:rPr>
              <a:t>Jason Wei et al. "Chain-of-thought prompting elicits reasoning in large language models." Advances in neural information processing systems 35 (2022): 24824-24837.</a:t>
            </a:r>
            <a:endParaRPr lang="en-US" sz="4000" b="0" i="0" dirty="0">
              <a:solidFill>
                <a:srgbClr val="000000"/>
              </a:solidFill>
              <a:effectLst/>
              <a:latin typeface="Bahnschrift SemiBold Condensed" panose="020B0502040204020203" pitchFamily="34" charset="0"/>
            </a:endParaRPr>
          </a:p>
          <a:p>
            <a:pPr marL="342900" indent="-342900">
              <a:buAutoNum type="arabicPeriod"/>
            </a:pPr>
            <a:r>
              <a:rPr lang="en-US" sz="1400" b="0" i="0" dirty="0" err="1">
                <a:solidFill>
                  <a:srgbClr val="000000"/>
                </a:solidFill>
                <a:effectLst/>
                <a:latin typeface="Bahnschrift SemiBold Condensed" panose="020B0502040204020203" pitchFamily="34" charset="0"/>
              </a:rPr>
              <a:t>Xuezhi</a:t>
            </a:r>
            <a:r>
              <a:rPr lang="en-US" sz="1400" b="0" i="0" dirty="0">
                <a:solidFill>
                  <a:srgbClr val="000000"/>
                </a:solidFill>
                <a:effectLst/>
                <a:latin typeface="Bahnschrift SemiBold Condensed" panose="020B0502040204020203" pitchFamily="34" charset="0"/>
              </a:rPr>
              <a:t> Wang et al. "Self-consistency improves chain of thought reasoning in language models."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arXiv:2203.11171 (2022).</a:t>
            </a:r>
          </a:p>
          <a:p>
            <a:pPr marL="342900" indent="-342900">
              <a:buAutoNum type="arabicPeriod"/>
            </a:pPr>
            <a:r>
              <a:rPr lang="en-US" sz="1400" b="0" i="0" dirty="0" err="1">
                <a:solidFill>
                  <a:srgbClr val="000000"/>
                </a:solidFill>
                <a:effectLst/>
                <a:latin typeface="Bahnschrift SemiBold Condensed" panose="020B0502040204020203" pitchFamily="34" charset="0"/>
              </a:rPr>
              <a:t>Jiacheng</a:t>
            </a:r>
            <a:r>
              <a:rPr lang="en-US" sz="1400" b="0" i="0" dirty="0">
                <a:solidFill>
                  <a:srgbClr val="000000"/>
                </a:solidFill>
                <a:effectLst/>
                <a:latin typeface="Bahnschrift SemiBold Condensed" panose="020B0502040204020203" pitchFamily="34" charset="0"/>
              </a:rPr>
              <a:t> Liu et al. "Generated knowledge prompting for commonsense reasoning." </a:t>
            </a:r>
            <a:r>
              <a:rPr lang="en-US" sz="1400" b="0" i="0" dirty="0" err="1">
                <a:solidFill>
                  <a:srgbClr val="000000"/>
                </a:solidFill>
                <a:effectLst/>
                <a:latin typeface="Bahnschrift SemiBold Condensed" panose="020B0502040204020203" pitchFamily="34" charset="0"/>
              </a:rPr>
              <a:t>arXiv</a:t>
            </a:r>
            <a:r>
              <a:rPr lang="en-US" sz="1400" b="0" i="0" dirty="0">
                <a:solidFill>
                  <a:srgbClr val="000000"/>
                </a:solidFill>
                <a:effectLst/>
                <a:latin typeface="Bahnschrift SemiBold Condensed" panose="020B0502040204020203" pitchFamily="34" charset="0"/>
              </a:rPr>
              <a:t> preprint arXiv:2110.08387 (2021).</a:t>
            </a:r>
          </a:p>
        </p:txBody>
      </p:sp>
    </p:spTree>
    <p:extLst>
      <p:ext uri="{BB962C8B-B14F-4D97-AF65-F5344CB8AC3E}">
        <p14:creationId xmlns:p14="http://schemas.microsoft.com/office/powerpoint/2010/main" val="5471751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9932</TotalTime>
  <Words>6555</Words>
  <Application>Microsoft Office PowerPoint</Application>
  <PresentationFormat>Widescreen</PresentationFormat>
  <Paragraphs>627</Paragraphs>
  <Slides>60</Slides>
  <Notes>43</Notes>
  <HiddenSlides>8</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60</vt:i4>
      </vt:variant>
    </vt:vector>
  </HeadingPairs>
  <TitlesOfParts>
    <vt:vector size="70" baseType="lpstr">
      <vt:lpstr>Aptos</vt:lpstr>
      <vt:lpstr>Aptos Display</vt:lpstr>
      <vt:lpstr>Arial</vt:lpstr>
      <vt:lpstr>Bahnschrift SemiBold Condensed</vt:lpstr>
      <vt:lpstr>Inconsolatazi4-Regular</vt:lpstr>
      <vt:lpstr>LinLibertineT</vt:lpstr>
      <vt:lpstr>LinLibertineTB</vt:lpstr>
      <vt:lpstr>LinLibertineTI</vt:lpstr>
      <vt:lpstr>ui-sans-serif</vt:lpstr>
      <vt:lpstr>Office Theme</vt:lpstr>
      <vt:lpstr>Prompt Wrangling:  On Replication and Generalization in Large Language Models for PCG Levels</vt:lpstr>
      <vt:lpstr>ChatGPT is Popular</vt:lpstr>
      <vt:lpstr>Generative Models are hot.</vt:lpstr>
      <vt:lpstr>Why Wouldn’t They Be: Give Users Control Over Content</vt:lpstr>
      <vt:lpstr>Why Wouldn’t They Be: Give Users Control Over Content</vt:lpstr>
      <vt:lpstr>LLMs to Generate Levels</vt:lpstr>
      <vt:lpstr>1st ChatGPT4PCG Competition 2023</vt:lpstr>
      <vt:lpstr>Our Entry</vt:lpstr>
      <vt:lpstr>Our Entry</vt:lpstr>
      <vt:lpstr>Other Entrants</vt:lpstr>
      <vt:lpstr>Motivation</vt:lpstr>
      <vt:lpstr>Where to Look?</vt:lpstr>
      <vt:lpstr>Replication Experiment</vt:lpstr>
      <vt:lpstr>Replication Results</vt:lpstr>
      <vt:lpstr>Replication Results</vt:lpstr>
      <vt:lpstr>Replication Results</vt:lpstr>
      <vt:lpstr>Generalization Experiment</vt:lpstr>
      <vt:lpstr>Generalization Experiment</vt:lpstr>
      <vt:lpstr>ChatGPT4PCG Competition</vt:lpstr>
      <vt:lpstr>Generalization Results</vt:lpstr>
      <vt:lpstr>Generalization Results</vt:lpstr>
      <vt:lpstr>Generalization Results</vt:lpstr>
      <vt:lpstr>Experiments</vt:lpstr>
      <vt:lpstr>Introduction</vt:lpstr>
      <vt:lpstr>Introduction</vt:lpstr>
      <vt:lpstr>Discussion</vt:lpstr>
      <vt:lpstr>Discussion</vt:lpstr>
      <vt:lpstr>Discussion</vt:lpstr>
      <vt:lpstr>Similarity</vt:lpstr>
      <vt:lpstr>Discussion</vt:lpstr>
      <vt:lpstr>Discussion</vt:lpstr>
      <vt:lpstr>Conclusion</vt:lpstr>
      <vt:lpstr>Conclusion</vt:lpstr>
      <vt:lpstr>Conclusion</vt:lpstr>
      <vt:lpstr>Recommendations and Future Work</vt:lpstr>
      <vt:lpstr>PowerPoint Presentation</vt:lpstr>
      <vt:lpstr>ChatGPT4PCG Competition</vt:lpstr>
      <vt:lpstr>ChatGPT4PCG Competition</vt:lpstr>
      <vt:lpstr>ChatGPT4PCG Competition</vt:lpstr>
      <vt:lpstr>ChatGPT4PCG Competition</vt:lpstr>
      <vt:lpstr>ChatGPT4PCG Competition</vt:lpstr>
      <vt:lpstr>ChatGPT4PCG Competition</vt:lpstr>
      <vt:lpstr>ChatGPT4PCG Competition</vt:lpstr>
      <vt:lpstr>ChatGPT4PCG Competition</vt:lpstr>
      <vt:lpstr>ChatGPT4PCG Competition</vt:lpstr>
      <vt:lpstr>ChatGPT4PCG Competition</vt:lpstr>
      <vt:lpstr>Post Mortem</vt:lpstr>
      <vt:lpstr>Post Mortem</vt:lpstr>
      <vt:lpstr>Post Mortem</vt:lpstr>
      <vt:lpstr>Post Mortem</vt:lpstr>
      <vt:lpstr>Experiments</vt:lpstr>
      <vt:lpstr>Experiments</vt:lpstr>
      <vt:lpstr>Experiments</vt:lpstr>
      <vt:lpstr>Experiments</vt:lpstr>
      <vt:lpstr>Experiments</vt:lpstr>
      <vt:lpstr>Experiments</vt:lpstr>
      <vt:lpstr>Experiments</vt:lpstr>
      <vt:lpstr>Experiments</vt:lpstr>
      <vt:lpstr>Experiments</vt:lpstr>
      <vt:lpstr>Experiments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Prompt Wrangling: On Replication and Generalization in Large Language Models for PCG Levels</dc:title>
  <dc:creator>Arash Moradi</dc:creator>
  <cp:lastModifiedBy>Arash Moradi</cp:lastModifiedBy>
  <cp:revision>40</cp:revision>
  <dcterms:created xsi:type="dcterms:W3CDTF">2024-05-07T15:35:29Z</dcterms:created>
  <dcterms:modified xsi:type="dcterms:W3CDTF">2024-05-17T17:50:20Z</dcterms:modified>
</cp:coreProperties>
</file>